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6" r:id="rId6"/>
    <p:sldId id="260" r:id="rId7"/>
    <p:sldId id="261" r:id="rId8"/>
    <p:sldId id="262" r:id="rId9"/>
    <p:sldId id="263" r:id="rId10"/>
    <p:sldId id="264" r:id="rId11"/>
    <p:sldId id="265" r:id="rId12"/>
    <p:sldId id="286" r:id="rId13"/>
    <p:sldId id="266" r:id="rId14"/>
    <p:sldId id="277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5" r:id="rId23"/>
    <p:sldId id="274" r:id="rId24"/>
    <p:sldId id="278" r:id="rId25"/>
    <p:sldId id="279" r:id="rId26"/>
    <p:sldId id="280" r:id="rId27"/>
    <p:sldId id="281" r:id="rId28"/>
    <p:sldId id="282" r:id="rId29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E2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09317-7B3D-4528-85F8-BBD061C83FED}" type="datetimeFigureOut">
              <a:rPr lang="it-IT"/>
              <a:pPr>
                <a:defRPr/>
              </a:pPr>
              <a:t>17/01/2014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3E241-FA85-4B0F-A51E-02A0710A77E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52569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13832-98B2-4AB2-852D-A98CEC03748E}" type="datetimeFigureOut">
              <a:rPr lang="it-IT"/>
              <a:pPr>
                <a:defRPr/>
              </a:pPr>
              <a:t>17/01/2014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5BFBF-0B00-4A52-B720-750EB0B5191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13108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6BD77-843D-4AC2-9FAC-76FC19AF6CDA}" type="datetimeFigureOut">
              <a:rPr lang="it-IT"/>
              <a:pPr>
                <a:defRPr/>
              </a:pPr>
              <a:t>17/01/2014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A0B79-A18A-4403-9BBB-7AAFA9AC16D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352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977D0-6A27-4C8B-81BC-1C2C70B7CF18}" type="datetimeFigureOut">
              <a:rPr lang="it-IT"/>
              <a:pPr>
                <a:defRPr/>
              </a:pPr>
              <a:t>17/01/2014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BA8F5-A5E8-4263-B10D-1490A176343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24070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2CA10-B15F-44A9-B05D-9B0E6B28B030}" type="datetimeFigureOut">
              <a:rPr lang="it-IT"/>
              <a:pPr>
                <a:defRPr/>
              </a:pPr>
              <a:t>17/01/2014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808D4-3EB5-4B7E-B6AD-12717D731C8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76667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706FF-370E-43E5-A048-3DCBF0B1471C}" type="datetimeFigureOut">
              <a:rPr lang="it-IT"/>
              <a:pPr>
                <a:defRPr/>
              </a:pPr>
              <a:t>17/01/2014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95D6F-462C-4865-B65E-1D8FBAD4240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87839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743BA-0C05-45B8-A231-AA248395325B}" type="datetimeFigureOut">
              <a:rPr lang="it-IT"/>
              <a:pPr>
                <a:defRPr/>
              </a:pPr>
              <a:t>17/01/2014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C1730-1E4E-4473-B5E9-F44BD31DC8F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65693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72E5A-092D-43AA-A304-38F7029EFC9D}" type="datetimeFigureOut">
              <a:rPr lang="it-IT"/>
              <a:pPr>
                <a:defRPr/>
              </a:pPr>
              <a:t>17/01/2014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7C730-22E8-43DD-9E59-7632F86F223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0853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9102A-8E84-4C84-A9AA-E2A3B7EC1259}" type="datetimeFigureOut">
              <a:rPr lang="it-IT"/>
              <a:pPr>
                <a:defRPr/>
              </a:pPr>
              <a:t>17/01/2014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9E921-AD5B-4C3A-8DE7-A5D219061FA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95556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F91CA-551C-42B3-A8E3-0FEAC2777933}" type="datetimeFigureOut">
              <a:rPr lang="it-IT"/>
              <a:pPr>
                <a:defRPr/>
              </a:pPr>
              <a:t>17/01/2014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3353C-A16B-4ED5-B0A6-BF5CA0189CA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3088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6F495-5A57-46F9-8665-D82CB3CBFD81}" type="datetimeFigureOut">
              <a:rPr lang="it-IT"/>
              <a:pPr>
                <a:defRPr/>
              </a:pPr>
              <a:t>17/01/2014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7DECF-0688-4E47-9C2A-EB990EB96FC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0911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AC3AF4-91C9-4294-B7C2-9C95562EA9D7}" type="datetimeFigureOut">
              <a:rPr lang="it-IT"/>
              <a:pPr>
                <a:defRPr/>
              </a:pPr>
              <a:t>17/01/2014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9D1B409-911A-40E1-AAC6-1A75D49A970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lBqetfxwh3U&amp;list=PL83FAAD3494B0AC4C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2051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5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4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C.L.I.L.</a:t>
            </a:r>
          </a:p>
        </p:txBody>
      </p:sp>
      <p:sp>
        <p:nvSpPr>
          <p:cNvPr id="2056" name="CasellaDiTesto 15"/>
          <p:cNvSpPr txBox="1">
            <a:spLocks noChangeArrowheads="1"/>
          </p:cNvSpPr>
          <p:nvPr/>
        </p:nvSpPr>
        <p:spPr bwMode="auto">
          <a:xfrm>
            <a:off x="1079500" y="1052513"/>
            <a:ext cx="795655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it-IT" sz="3200" b="1" i="1" dirty="0">
              <a:latin typeface="Helvetica" pitchFamily="34" charset="0"/>
            </a:endParaRPr>
          </a:p>
          <a:p>
            <a:pPr>
              <a:defRPr/>
            </a:pPr>
            <a:endParaRPr lang="it-IT" sz="3200" b="1" i="1" dirty="0">
              <a:latin typeface="Helvetica" pitchFamily="34" charset="0"/>
            </a:endParaRPr>
          </a:p>
          <a:p>
            <a:pPr algn="ctr">
              <a:defRPr/>
            </a:pPr>
            <a:endParaRPr lang="it-IT" sz="2800" b="1" i="1" dirty="0">
              <a:latin typeface="Helvetica" pitchFamily="34" charset="0"/>
            </a:endParaRPr>
          </a:p>
          <a:p>
            <a:pPr algn="ctr">
              <a:defRPr/>
            </a:pPr>
            <a:endParaRPr lang="it-IT" sz="2800" b="1" i="1" dirty="0">
              <a:latin typeface="Helvetica" pitchFamily="34" charset="0"/>
            </a:endParaRPr>
          </a:p>
          <a:p>
            <a:pPr marL="450850" indent="-450850">
              <a:defRPr/>
            </a:pPr>
            <a:r>
              <a:rPr lang="it-IT" sz="2800" b="1" i="1" dirty="0">
                <a:latin typeface="Helvetica" pitchFamily="34" charset="0"/>
              </a:rPr>
              <a:t>	… </a:t>
            </a:r>
            <a:r>
              <a:rPr lang="it-IT" sz="3200" b="1" i="1" dirty="0">
                <a:latin typeface="Helvetica" pitchFamily="34" charset="0"/>
              </a:rPr>
              <a:t>una via d’uscita dalla didattica 	</a:t>
            </a:r>
            <a:r>
              <a:rPr lang="it-IT" sz="3200" b="1" i="1" dirty="0">
                <a:latin typeface="Helvetica" pitchFamily="34" charset="0"/>
              </a:rPr>
              <a:t>tradizionale  </a:t>
            </a:r>
            <a:endParaRPr lang="it-IT" sz="2800" b="1" i="1" dirty="0">
              <a:latin typeface="Helvetica" pitchFamily="34" charset="0"/>
            </a:endParaRPr>
          </a:p>
          <a:p>
            <a:pPr>
              <a:defRPr/>
            </a:pPr>
            <a:r>
              <a:rPr lang="it-IT" sz="3200" b="1" i="1" dirty="0">
                <a:latin typeface="Helvetica" pitchFamily="34" charset="0"/>
              </a:rPr>
              <a:t>    </a:t>
            </a:r>
          </a:p>
          <a:p>
            <a:pPr>
              <a:defRPr/>
            </a:pPr>
            <a:r>
              <a:rPr lang="it-IT" sz="3200" b="1" i="1" dirty="0">
                <a:latin typeface="Helvetica" pitchFamily="34" charset="0"/>
              </a:rPr>
              <a:t>                            </a:t>
            </a:r>
          </a:p>
          <a:p>
            <a:pPr>
              <a:defRPr/>
            </a:pPr>
            <a:r>
              <a:rPr lang="it-IT" sz="3200" b="1" i="1" dirty="0">
                <a:latin typeface="Helvetica" pitchFamily="34" charset="0"/>
              </a:rPr>
              <a:t>       			              		</a:t>
            </a:r>
            <a:r>
              <a:rPr lang="it-IT" sz="2400" b="1" i="1" dirty="0">
                <a:latin typeface="Helvetica" pitchFamily="34" charset="0"/>
              </a:rPr>
              <a:t>Prof. </a:t>
            </a:r>
            <a:r>
              <a:rPr lang="it-IT" sz="2400" b="1" i="1" dirty="0" err="1">
                <a:latin typeface="Helvetica" pitchFamily="34" charset="0"/>
              </a:rPr>
              <a:t>PABerardi</a:t>
            </a:r>
            <a:endParaRPr lang="it-IT" sz="2400" b="1" i="1" dirty="0">
              <a:latin typeface="Helvetica" pitchFamily="34" charset="0"/>
            </a:endParaRPr>
          </a:p>
          <a:p>
            <a:pPr>
              <a:defRPr/>
            </a:pPr>
            <a:endParaRPr lang="it-IT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3075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9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Cos’è C.L.I.L.</a:t>
            </a:r>
          </a:p>
        </p:txBody>
      </p:sp>
      <p:sp>
        <p:nvSpPr>
          <p:cNvPr id="3080" name="Text Box 12"/>
          <p:cNvSpPr txBox="1">
            <a:spLocks noChangeArrowheads="1"/>
          </p:cNvSpPr>
          <p:nvPr/>
        </p:nvSpPr>
        <p:spPr bwMode="auto">
          <a:xfrm>
            <a:off x="1071563" y="1052513"/>
            <a:ext cx="7964487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50000"/>
              </a:spcBef>
            </a:pPr>
            <a:r>
              <a:rPr lang="it-IT" altLang="it-IT" sz="2000">
                <a:solidFill>
                  <a:schemeClr val="accent2"/>
                </a:solidFill>
              </a:rPr>
              <a:t>Il termine lanciato da David Marsh (Finland) e Anne Maljers (Olanda) nel 1994, </a:t>
            </a:r>
            <a:r>
              <a:rPr lang="it-IT" altLang="it-IT" sz="2000" b="1">
                <a:solidFill>
                  <a:schemeClr val="accent2"/>
                </a:solidFill>
              </a:rPr>
              <a:t>Content</a:t>
            </a:r>
            <a:r>
              <a:rPr lang="it-IT" altLang="it-IT" sz="2000">
                <a:solidFill>
                  <a:schemeClr val="accent2"/>
                </a:solidFill>
              </a:rPr>
              <a:t> and </a:t>
            </a:r>
            <a:r>
              <a:rPr lang="it-IT" altLang="it-IT" sz="2000" b="1">
                <a:solidFill>
                  <a:schemeClr val="accent2"/>
                </a:solidFill>
              </a:rPr>
              <a:t>Language</a:t>
            </a:r>
            <a:r>
              <a:rPr lang="it-IT" altLang="it-IT" sz="2000">
                <a:solidFill>
                  <a:schemeClr val="accent2"/>
                </a:solidFill>
              </a:rPr>
              <a:t> </a:t>
            </a:r>
            <a:r>
              <a:rPr lang="it-IT" altLang="it-IT" sz="2000" b="1">
                <a:solidFill>
                  <a:schemeClr val="accent2"/>
                </a:solidFill>
              </a:rPr>
              <a:t>Integrated</a:t>
            </a:r>
            <a:r>
              <a:rPr lang="it-IT" altLang="it-IT" sz="2000">
                <a:solidFill>
                  <a:schemeClr val="accent2"/>
                </a:solidFill>
              </a:rPr>
              <a:t> </a:t>
            </a:r>
            <a:r>
              <a:rPr lang="it-IT" altLang="it-IT" sz="2000" b="1">
                <a:solidFill>
                  <a:schemeClr val="accent2"/>
                </a:solidFill>
              </a:rPr>
              <a:t>Learning</a:t>
            </a:r>
            <a:r>
              <a:rPr lang="it-IT" altLang="it-IT" sz="2000">
                <a:solidFill>
                  <a:schemeClr val="accent2"/>
                </a:solidFill>
              </a:rPr>
              <a:t> (</a:t>
            </a:r>
            <a:r>
              <a:rPr lang="it-IT" altLang="it-IT" sz="2000" b="1">
                <a:solidFill>
                  <a:schemeClr val="accent2"/>
                </a:solidFill>
              </a:rPr>
              <a:t>CLIL</a:t>
            </a:r>
            <a:r>
              <a:rPr lang="it-IT" altLang="it-IT" sz="2000">
                <a:solidFill>
                  <a:schemeClr val="accent2"/>
                </a:solidFill>
              </a:rPr>
              <a:t>) o apprendimento integrato di lingua e contenuto, è un approccio educativo centrato su due obiettivi in cui una seconda lingua viene usata per insegnare ed imparare sia lingua che contenuti.</a:t>
            </a:r>
          </a:p>
        </p:txBody>
      </p:sp>
      <p:sp>
        <p:nvSpPr>
          <p:cNvPr id="3081" name="Text Box 4"/>
          <p:cNvSpPr txBox="1">
            <a:spLocks noChangeArrowheads="1"/>
          </p:cNvSpPr>
          <p:nvPr/>
        </p:nvSpPr>
        <p:spPr bwMode="auto">
          <a:xfrm>
            <a:off x="1187450" y="4365625"/>
            <a:ext cx="76327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2800" b="1">
                <a:solidFill>
                  <a:schemeClr val="accent2"/>
                </a:solidFill>
              </a:rPr>
              <a:t>L’insegnamento attraverso CLIL non sostituisce l’insegnamento di una lingua straniera, ma si integra con esso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4099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3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28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Content &amp; Language Integrated Learning</a:t>
            </a:r>
          </a:p>
        </p:txBody>
      </p:sp>
      <p:pic>
        <p:nvPicPr>
          <p:cNvPr id="4104" name="Picture 11" descr="CLIL word cloud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" y="1049338"/>
            <a:ext cx="5532438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Text Box 7"/>
          <p:cNvSpPr txBox="1">
            <a:spLocks noChangeArrowheads="1"/>
          </p:cNvSpPr>
          <p:nvPr/>
        </p:nvSpPr>
        <p:spPr bwMode="auto">
          <a:xfrm>
            <a:off x="1476375" y="4186238"/>
            <a:ext cx="7173913" cy="212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it-IT" altLang="it-IT" sz="2400">
                <a:solidFill>
                  <a:schemeClr val="accent2"/>
                </a:solidFill>
              </a:rPr>
              <a:t>La separazione della lingua dall’apprendimento, della lingua dal pensiero, della lingua dal significare, della lingua dalla comunicazione, può solo minare l’efficacia della lingua. </a:t>
            </a:r>
          </a:p>
          <a:p>
            <a:pPr algn="r" eaLnBrk="1" hangingPunct="1">
              <a:spcBef>
                <a:spcPct val="50000"/>
              </a:spcBef>
            </a:pPr>
            <a:r>
              <a:rPr lang="it-IT" altLang="it-IT" sz="2400">
                <a:solidFill>
                  <a:schemeClr val="accent2"/>
                </a:solidFill>
              </a:rPr>
              <a:t>(Met 1991, p. 282)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5123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7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CLIL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1258888" y="1268413"/>
            <a:ext cx="7561262" cy="30956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it-IT" sz="3200" dirty="0">
              <a:solidFill>
                <a:srgbClr val="464262"/>
              </a:solidFill>
              <a:latin typeface="Century Gothic" pitchFamily="34" charset="0"/>
              <a:ea typeface="+mj-ea"/>
              <a:cs typeface="+mj-cs"/>
            </a:endParaRPr>
          </a:p>
          <a:p>
            <a:pPr algn="ctr">
              <a:defRPr/>
            </a:pPr>
            <a:r>
              <a:rPr lang="it-IT" sz="3200" dirty="0">
                <a:solidFill>
                  <a:srgbClr val="464262"/>
                </a:solidFill>
                <a:latin typeface="Century Gothic" pitchFamily="34" charset="0"/>
                <a:ea typeface="+mj-ea"/>
                <a:cs typeface="+mj-cs"/>
              </a:rPr>
              <a:t>ovvero come implementare l</a:t>
            </a:r>
            <a:r>
              <a:rPr lang="it-IT" sz="3200" dirty="0">
                <a:solidFill>
                  <a:srgbClr val="464262"/>
                </a:solidFill>
                <a:latin typeface="+mj-lt"/>
                <a:ea typeface="+mj-ea"/>
                <a:cs typeface="+mj-cs"/>
              </a:rPr>
              <a:t>’</a:t>
            </a:r>
            <a:r>
              <a:rPr lang="it-IT" sz="3200" dirty="0">
                <a:solidFill>
                  <a:srgbClr val="464262"/>
                </a:solidFill>
                <a:latin typeface="Century Gothic" pitchFamily="34" charset="0"/>
                <a:ea typeface="+mj-ea"/>
                <a:cs typeface="+mj-cs"/>
              </a:rPr>
              <a:t>apprendimento di una disciplina attraverso la Lingua straniera</a:t>
            </a:r>
            <a:br>
              <a:rPr lang="it-IT" sz="3200" dirty="0">
                <a:solidFill>
                  <a:srgbClr val="464262"/>
                </a:solidFill>
                <a:latin typeface="Century Gothic" pitchFamily="34" charset="0"/>
                <a:ea typeface="+mj-ea"/>
                <a:cs typeface="+mj-cs"/>
              </a:rPr>
            </a:br>
            <a:r>
              <a:rPr lang="it-IT" sz="3200" dirty="0">
                <a:solidFill>
                  <a:srgbClr val="464262"/>
                </a:solidFill>
                <a:latin typeface="Century Gothic" pitchFamily="34" charset="0"/>
                <a:ea typeface="+mj-ea"/>
                <a:cs typeface="+mj-cs"/>
              </a:rPr>
              <a:t> </a:t>
            </a:r>
            <a:r>
              <a:rPr lang="it-IT" sz="3200" dirty="0" err="1">
                <a:solidFill>
                  <a:srgbClr val="464262"/>
                </a:solidFill>
                <a:latin typeface="Century Gothic" pitchFamily="34" charset="0"/>
                <a:ea typeface="+mj-ea"/>
                <a:cs typeface="+mj-cs"/>
              </a:rPr>
              <a:t>o</a:t>
            </a:r>
            <a:r>
              <a:rPr lang="it-IT" sz="3200" dirty="0" err="1">
                <a:solidFill>
                  <a:srgbClr val="464262"/>
                </a:solidFill>
                <a:latin typeface="+mj-lt"/>
                <a:ea typeface="+mj-ea"/>
                <a:cs typeface="+mj-cs"/>
              </a:rPr>
              <a:t>…</a:t>
            </a:r>
            <a:r>
              <a:rPr lang="it-IT" sz="3200" dirty="0">
                <a:solidFill>
                  <a:srgbClr val="464262"/>
                </a:solidFill>
                <a:latin typeface="Century Gothic" pitchFamily="34" charset="0"/>
                <a:ea typeface="+mj-ea"/>
                <a:cs typeface="+mj-cs"/>
              </a:rPr>
              <a:t> viceversa?</a:t>
            </a:r>
            <a:endParaRPr lang="it-IT" sz="4000" dirty="0">
              <a:solidFill>
                <a:srgbClr val="4D4D4D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129" name="Rettangolo 8"/>
          <p:cNvSpPr>
            <a:spLocks noChangeArrowheads="1"/>
          </p:cNvSpPr>
          <p:nvPr/>
        </p:nvSpPr>
        <p:spPr bwMode="auto">
          <a:xfrm>
            <a:off x="2124075" y="4287838"/>
            <a:ext cx="5832475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it-IT" altLang="it-IT"/>
          </a:p>
          <a:p>
            <a:pPr algn="ctr" eaLnBrk="1" hangingPunct="1"/>
            <a:r>
              <a:rPr lang="it-IT" altLang="it-IT" sz="2800">
                <a:solidFill>
                  <a:srgbClr val="FF0000"/>
                </a:solidFill>
              </a:rPr>
              <a:t>A differenza di altri approcci, CLIL è guidato da o basato sul contenuto </a:t>
            </a:r>
          </a:p>
          <a:p>
            <a:pPr algn="ctr" eaLnBrk="1" hangingPunct="1"/>
            <a:r>
              <a:rPr lang="it-IT" altLang="it-IT" sz="2800">
                <a:solidFill>
                  <a:srgbClr val="FF0000"/>
                </a:solidFill>
              </a:rPr>
              <a:t>(content-driven)</a:t>
            </a:r>
          </a:p>
        </p:txBody>
      </p:sp>
      <p:sp>
        <p:nvSpPr>
          <p:cNvPr id="15" name="Arco 14"/>
          <p:cNvSpPr/>
          <p:nvPr/>
        </p:nvSpPr>
        <p:spPr>
          <a:xfrm>
            <a:off x="1258888" y="2276475"/>
            <a:ext cx="7561262" cy="4083050"/>
          </a:xfrm>
          <a:prstGeom prst="arc">
            <a:avLst>
              <a:gd name="adj1" fmla="val 13536"/>
              <a:gd name="adj2" fmla="val 10788255"/>
            </a:avLst>
          </a:prstGeom>
          <a:ln w="158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6147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1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Quello che CLIL non è!</a:t>
            </a:r>
          </a:p>
        </p:txBody>
      </p:sp>
      <p:sp>
        <p:nvSpPr>
          <p:cNvPr id="6152" name="Rectangle 2"/>
          <p:cNvSpPr txBox="1">
            <a:spLocks noChangeArrowheads="1"/>
          </p:cNvSpPr>
          <p:nvPr/>
        </p:nvSpPr>
        <p:spPr bwMode="auto">
          <a:xfrm>
            <a:off x="1116013" y="1557338"/>
            <a:ext cx="7848600" cy="41751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1809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it-IT" altLang="it-IT" sz="3000"/>
              <a:t>Non è una delle due componenti CL isolata</a:t>
            </a:r>
          </a:p>
          <a:p>
            <a:pPr eaLnBrk="1" hangingPunct="1">
              <a:lnSpc>
                <a:spcPct val="150000"/>
              </a:lnSpc>
            </a:pPr>
            <a:r>
              <a:rPr lang="it-IT" altLang="it-IT" sz="3000"/>
              <a:t>Non è una disciplina insegnata </a:t>
            </a:r>
            <a:r>
              <a:rPr lang="it-IT" altLang="it-IT" sz="3000" i="1"/>
              <a:t>in lingua</a:t>
            </a:r>
          </a:p>
          <a:p>
            <a:pPr eaLnBrk="1" hangingPunct="1">
              <a:lnSpc>
                <a:spcPct val="150000"/>
              </a:lnSpc>
            </a:pPr>
            <a:r>
              <a:rPr lang="it-IT" altLang="it-IT" sz="3000"/>
              <a:t>Non è un approccio maturo</a:t>
            </a:r>
          </a:p>
          <a:p>
            <a:pPr eaLnBrk="1" hangingPunct="1">
              <a:lnSpc>
                <a:spcPct val="150000"/>
              </a:lnSpc>
            </a:pPr>
            <a:r>
              <a:rPr lang="it-IT" altLang="it-IT" sz="3000"/>
              <a:t>Non sostituisce l’insegnamento della lingua</a:t>
            </a:r>
          </a:p>
          <a:p>
            <a:pPr eaLnBrk="1" hangingPunct="1">
              <a:lnSpc>
                <a:spcPct val="150000"/>
              </a:lnSpc>
            </a:pPr>
            <a:r>
              <a:rPr lang="it-IT" altLang="it-IT" sz="3000"/>
              <a:t>Non è un’illusione nè una panacea</a:t>
            </a:r>
          </a:p>
          <a:p>
            <a:pPr eaLnBrk="1" hangingPunct="1">
              <a:lnSpc>
                <a:spcPct val="150000"/>
              </a:lnSpc>
            </a:pPr>
            <a:r>
              <a:rPr lang="it-IT" altLang="it-IT" sz="3000"/>
              <a:t>Non è facile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7171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174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Perché?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042988" y="836613"/>
            <a:ext cx="7777162" cy="417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41338" indent="-360363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endParaRPr lang="it-IT" sz="2400" dirty="0">
              <a:solidFill>
                <a:srgbClr val="433D5D"/>
              </a:solidFill>
              <a:latin typeface="Helvetica" pitchFamily="34" charset="0"/>
              <a:cs typeface="+mn-cs"/>
            </a:endParaRPr>
          </a:p>
          <a:p>
            <a:pPr marL="541338" indent="-360363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per favorire il </a:t>
            </a:r>
            <a:r>
              <a:rPr lang="it-IT" sz="2400" b="1" i="1" dirty="0">
                <a:solidFill>
                  <a:srgbClr val="433D5D"/>
                </a:solidFill>
                <a:latin typeface="Helvetica" pitchFamily="34" charset="0"/>
                <a:cs typeface="+mn-cs"/>
              </a:rPr>
              <a:t>plurilinguismo</a:t>
            </a:r>
            <a: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;</a:t>
            </a:r>
            <a:b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</a:br>
            <a:endParaRPr lang="it-IT" sz="2400" dirty="0">
              <a:solidFill>
                <a:srgbClr val="433D5D"/>
              </a:solidFill>
              <a:latin typeface="Helvetica" pitchFamily="34" charset="0"/>
              <a:cs typeface="+mn-cs"/>
            </a:endParaRPr>
          </a:p>
          <a:p>
            <a:pPr marL="541338" indent="-360363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per sviluppare </a:t>
            </a:r>
            <a:r>
              <a:rPr lang="it-IT" sz="2400" b="1" i="1" dirty="0">
                <a:solidFill>
                  <a:srgbClr val="433D5D"/>
                </a:solidFill>
                <a:latin typeface="Helvetica" pitchFamily="34" charset="0"/>
                <a:cs typeface="+mn-cs"/>
              </a:rPr>
              <a:t>competenze</a:t>
            </a:r>
            <a: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 anche parziali in diverse lingue;</a:t>
            </a:r>
            <a:b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</a:br>
            <a:endParaRPr lang="it-IT" sz="2400" dirty="0">
              <a:solidFill>
                <a:srgbClr val="433D5D"/>
              </a:solidFill>
              <a:latin typeface="Helvetica" pitchFamily="34" charset="0"/>
              <a:cs typeface="+mn-cs"/>
            </a:endParaRPr>
          </a:p>
          <a:p>
            <a:pPr marL="541338" indent="-360363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per introdurre l’insegnamento della </a:t>
            </a:r>
            <a:r>
              <a:rPr lang="it-IT" sz="2400" b="1" i="1" dirty="0">
                <a:solidFill>
                  <a:srgbClr val="433D5D"/>
                </a:solidFill>
                <a:latin typeface="Helvetica" pitchFamily="34" charset="0"/>
                <a:cs typeface="+mn-cs"/>
              </a:rPr>
              <a:t>seconda lingua </a:t>
            </a:r>
            <a: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in età precoce;</a:t>
            </a:r>
          </a:p>
          <a:p>
            <a:pPr marL="541338" indent="-360363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endParaRPr lang="it-IT" sz="2400" dirty="0">
              <a:solidFill>
                <a:srgbClr val="433D5D"/>
              </a:solidFill>
              <a:latin typeface="Helvetica" pitchFamily="34" charset="0"/>
              <a:cs typeface="+mn-cs"/>
            </a:endParaRPr>
          </a:p>
          <a:p>
            <a:pPr marL="541338" indent="-360363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per </a:t>
            </a:r>
            <a:r>
              <a:rPr lang="it-IT" sz="2400" b="1" i="1" dirty="0">
                <a:solidFill>
                  <a:srgbClr val="433D5D"/>
                </a:solidFill>
                <a:latin typeface="Helvetica" pitchFamily="34" charset="0"/>
                <a:cs typeface="+mn-cs"/>
              </a:rPr>
              <a:t>differenziare l’offerta </a:t>
            </a:r>
            <a: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delle lingue straniere;</a:t>
            </a:r>
            <a:b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</a:br>
            <a:endParaRPr lang="it-IT" sz="2400" dirty="0">
              <a:solidFill>
                <a:srgbClr val="433D5D"/>
              </a:solidFill>
              <a:latin typeface="Helvetica" pitchFamily="34" charset="0"/>
              <a:cs typeface="+mn-cs"/>
            </a:endParaRPr>
          </a:p>
          <a:p>
            <a:pPr marL="541338" indent="-360363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per favorire il </a:t>
            </a:r>
            <a:r>
              <a:rPr lang="it-IT" sz="2400" b="1" i="1" dirty="0" err="1">
                <a:solidFill>
                  <a:srgbClr val="433D5D"/>
                </a:solidFill>
                <a:latin typeface="Helvetica" pitchFamily="34" charset="0"/>
                <a:cs typeface="+mn-cs"/>
              </a:rPr>
              <a:t>lifelong</a:t>
            </a:r>
            <a:r>
              <a:rPr lang="it-IT" sz="2400" b="1" i="1" dirty="0">
                <a:solidFill>
                  <a:srgbClr val="433D5D"/>
                </a:solidFill>
                <a:latin typeface="Helvetica" pitchFamily="34" charset="0"/>
                <a:cs typeface="+mn-cs"/>
              </a:rPr>
              <a:t> </a:t>
            </a:r>
            <a:r>
              <a:rPr lang="it-IT" sz="2400" b="1" i="1" dirty="0" err="1">
                <a:solidFill>
                  <a:srgbClr val="433D5D"/>
                </a:solidFill>
                <a:latin typeface="Helvetica" pitchFamily="34" charset="0"/>
                <a:cs typeface="+mn-cs"/>
              </a:rPr>
              <a:t>learning</a:t>
            </a:r>
            <a: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;</a:t>
            </a:r>
          </a:p>
          <a:p>
            <a:pPr marL="541338" indent="-360363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it-IT" sz="2400" dirty="0">
              <a:solidFill>
                <a:srgbClr val="433D5D"/>
              </a:solidFill>
              <a:latin typeface="Helvetica" pitchFamily="34" charset="0"/>
              <a:cs typeface="+mn-cs"/>
            </a:endParaRPr>
          </a:p>
          <a:p>
            <a:pPr marL="541338" indent="-360363">
              <a:lnSpc>
                <a:spcPts val="18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per collegare l’apprendimento linguistico ad </a:t>
            </a:r>
          </a:p>
          <a:p>
            <a:pPr marL="541338" indent="-360363">
              <a:lnSpc>
                <a:spcPts val="1800"/>
              </a:lnSpc>
              <a:spcBef>
                <a:spcPct val="20000"/>
              </a:spcBef>
              <a:defRPr/>
            </a:pPr>
            <a: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	</a:t>
            </a:r>
            <a:r>
              <a:rPr lang="it-IT" sz="2400" b="1" i="1" dirty="0">
                <a:solidFill>
                  <a:srgbClr val="433D5D"/>
                </a:solidFill>
                <a:latin typeface="Helvetica" pitchFamily="34" charset="0"/>
                <a:cs typeface="+mn-cs"/>
              </a:rPr>
              <a:t>ambiti professionali specifici</a:t>
            </a:r>
            <a:r>
              <a:rPr lang="it-IT" sz="24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.</a:t>
            </a:r>
          </a:p>
        </p:txBody>
      </p:sp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8195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9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Perché?</a:t>
            </a:r>
          </a:p>
        </p:txBody>
      </p:sp>
      <p:sp>
        <p:nvSpPr>
          <p:cNvPr id="8200" name="Rectangle 2"/>
          <p:cNvSpPr>
            <a:spLocks noChangeArrowheads="1"/>
          </p:cNvSpPr>
          <p:nvPr/>
        </p:nvSpPr>
        <p:spPr bwMode="auto">
          <a:xfrm>
            <a:off x="1008063" y="1184275"/>
            <a:ext cx="8101012" cy="52625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it-IT" sz="21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Rappresenta una delle strategie più usate in Europa per promuovere la diffusione delle lingue comunitarie </a:t>
            </a:r>
          </a:p>
          <a:p>
            <a:pPr algn="just">
              <a:defRPr/>
            </a:pPr>
            <a:endParaRPr lang="it-IT" sz="2100" dirty="0">
              <a:solidFill>
                <a:srgbClr val="433D5D"/>
              </a:solidFill>
              <a:latin typeface="Helvetica" pitchFamily="34" charset="0"/>
              <a:cs typeface="+mn-cs"/>
            </a:endParaRPr>
          </a:p>
          <a:p>
            <a:pPr algn="just">
              <a:lnSpc>
                <a:spcPct val="150000"/>
              </a:lnSpc>
              <a:defRPr/>
            </a:pPr>
            <a:r>
              <a:rPr lang="it-IT" sz="21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Riferimenti teorici:</a:t>
            </a:r>
          </a:p>
          <a:p>
            <a:pPr marL="360363" indent="-360363"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it-IT" sz="21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Libro Bianco sull’Istruzione adottato dalla Commissione Europea nel 1995 in cui l’obiettivo educativo primario per l’Europa è la conoscenza di tre lingue comunitarie e il CLIL viene individuato come una modalità eccellente per il suo raggiungimento. </a:t>
            </a:r>
          </a:p>
          <a:p>
            <a:pPr marL="360363" indent="-360363"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it-IT" sz="21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Quadro comune europeo di riferimento per le lingue (1998)</a:t>
            </a:r>
          </a:p>
          <a:p>
            <a:pPr marL="360363" indent="-360363"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it-IT" sz="21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Piano d’azione 2004-06 della Commissione Europea </a:t>
            </a:r>
          </a:p>
          <a:p>
            <a:pPr marL="360363" indent="-360363" algn="just">
              <a:defRPr/>
            </a:pPr>
            <a:r>
              <a:rPr lang="it-IT" sz="2100" dirty="0">
                <a:solidFill>
                  <a:srgbClr val="433D5D"/>
                </a:solidFill>
                <a:latin typeface="Helvetica" pitchFamily="34" charset="0"/>
                <a:cs typeface="+mn-cs"/>
              </a:rPr>
              <a:t>    (Azioni I.2.4 – I.2.7)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9219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3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584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32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Migliorare l'insegnamento delle lingue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114425" y="1844675"/>
            <a:ext cx="7921625" cy="31686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it-IT" sz="2800" dirty="0">
                <a:solidFill>
                  <a:srgbClr val="433D5D"/>
                </a:solidFill>
                <a:latin typeface="+mn-lt"/>
                <a:cs typeface="+mn-cs"/>
              </a:rPr>
              <a:t>“</a:t>
            </a:r>
            <a:r>
              <a:rPr lang="it-IT" sz="2800" dirty="0">
                <a:solidFill>
                  <a:srgbClr val="433D5D"/>
                </a:solidFill>
                <a:latin typeface="Century Gothic" pitchFamily="34" charset="0"/>
                <a:cs typeface="+mn-cs"/>
              </a:rPr>
              <a:t>Sempre pi</a:t>
            </a:r>
            <a:r>
              <a:rPr lang="it-IT" sz="2800" dirty="0">
                <a:solidFill>
                  <a:srgbClr val="433D5D"/>
                </a:solidFill>
                <a:latin typeface="+mn-lt"/>
                <a:cs typeface="+mn-cs"/>
              </a:rPr>
              <a:t>ù</a:t>
            </a:r>
            <a:r>
              <a:rPr lang="it-IT" sz="2800" dirty="0">
                <a:solidFill>
                  <a:srgbClr val="433D5D"/>
                </a:solidFill>
                <a:latin typeface="Century Gothic" pitchFamily="34" charset="0"/>
                <a:cs typeface="+mn-cs"/>
              </a:rPr>
              <a:t> docenti dovrebbero essere in grado di insegnare la loro materia in almeno una lingua straniera; a tal fine gli insegnanti in formazione dovranno studiare le lingue in concomitanza con la loro materia di specializzazione e intraprendere una parte dei loro studi all</a:t>
            </a:r>
            <a:r>
              <a:rPr lang="it-IT" sz="2800" dirty="0">
                <a:solidFill>
                  <a:srgbClr val="433D5D"/>
                </a:solidFill>
                <a:latin typeface="+mn-lt"/>
                <a:cs typeface="+mn-cs"/>
              </a:rPr>
              <a:t>’</a:t>
            </a:r>
            <a:r>
              <a:rPr lang="it-IT" sz="2800" dirty="0">
                <a:solidFill>
                  <a:srgbClr val="433D5D"/>
                </a:solidFill>
                <a:latin typeface="Century Gothic" pitchFamily="34" charset="0"/>
                <a:cs typeface="+mn-cs"/>
              </a:rPr>
              <a:t>estero</a:t>
            </a:r>
            <a:r>
              <a:rPr lang="it-IT" sz="2800" dirty="0">
                <a:solidFill>
                  <a:srgbClr val="433D5D"/>
                </a:solidFill>
                <a:latin typeface="+mn-lt"/>
                <a:cs typeface="+mn-cs"/>
              </a:rPr>
              <a:t>”</a:t>
            </a:r>
            <a:r>
              <a:rPr lang="it-IT" sz="2800" dirty="0">
                <a:solidFill>
                  <a:srgbClr val="433D5D"/>
                </a:solidFill>
                <a:latin typeface="Century Gothic" pitchFamily="34" charset="0"/>
                <a:cs typeface="+mn-cs"/>
              </a:rPr>
              <a:t> </a:t>
            </a: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it-IT" dirty="0">
                <a:solidFill>
                  <a:srgbClr val="433D5D"/>
                </a:solidFill>
                <a:latin typeface="Century Gothic" pitchFamily="34" charset="0"/>
                <a:cs typeface="+mn-cs"/>
              </a:rPr>
              <a:t>( Piano d</a:t>
            </a:r>
            <a:r>
              <a:rPr lang="it-IT" dirty="0">
                <a:solidFill>
                  <a:srgbClr val="433D5D"/>
                </a:solidFill>
                <a:latin typeface="+mn-lt"/>
                <a:cs typeface="+mn-cs"/>
              </a:rPr>
              <a:t>’</a:t>
            </a:r>
            <a:r>
              <a:rPr lang="it-IT" dirty="0">
                <a:solidFill>
                  <a:srgbClr val="433D5D"/>
                </a:solidFill>
                <a:latin typeface="Century Gothic" pitchFamily="34" charset="0"/>
                <a:cs typeface="+mn-cs"/>
              </a:rPr>
              <a:t>azione)</a:t>
            </a:r>
            <a:r>
              <a:rPr lang="it-IT" sz="2800" dirty="0">
                <a:solidFill>
                  <a:srgbClr val="969696"/>
                </a:solidFill>
                <a:latin typeface="+mn-lt"/>
                <a:cs typeface="+mn-cs"/>
              </a:rPr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10243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7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In Europa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187450" y="1196975"/>
            <a:ext cx="7777163" cy="36734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it-IT" sz="2800" b="1" i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Austria</a:t>
            </a: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, </a:t>
            </a:r>
            <a:r>
              <a:rPr lang="it-IT" sz="2800" b="1" i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Germania</a:t>
            </a: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, </a:t>
            </a:r>
            <a:r>
              <a:rPr lang="it-IT" sz="2800" b="1" i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Danimarca</a:t>
            </a: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, </a:t>
            </a:r>
            <a:r>
              <a:rPr lang="it-IT" sz="2800" b="1" i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Bulgaria</a:t>
            </a: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 prevedono nei loro sistemi scolastici l</a:t>
            </a:r>
            <a:r>
              <a:rPr lang="it-IT" sz="2800" dirty="0">
                <a:solidFill>
                  <a:srgbClr val="464262"/>
                </a:solidFill>
                <a:latin typeface="+mn-lt"/>
                <a:cs typeface="+mn-cs"/>
              </a:rPr>
              <a:t>’</a:t>
            </a: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insegnamento di una disciplina in lingua straniera</a:t>
            </a:r>
          </a:p>
          <a:p>
            <a:pPr algn="just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it-IT" dirty="0">
              <a:solidFill>
                <a:srgbClr val="464262"/>
              </a:solidFill>
              <a:latin typeface="Century Gothic" pitchFamily="34" charset="0"/>
              <a:cs typeface="+mn-cs"/>
            </a:endParaRPr>
          </a:p>
          <a:p>
            <a:pPr algn="just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it-IT" sz="2800" b="1" i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Malta</a:t>
            </a: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 e </a:t>
            </a:r>
            <a:r>
              <a:rPr lang="it-IT" sz="2800" b="1" i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Lussemburgo</a:t>
            </a: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: tutte le scuole usano metodologie CLIL</a:t>
            </a:r>
          </a:p>
          <a:p>
            <a:pPr algn="just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it-IT" dirty="0">
              <a:solidFill>
                <a:srgbClr val="464262"/>
              </a:solidFill>
              <a:latin typeface="Century Gothic" pitchFamily="34" charset="0"/>
              <a:cs typeface="+mn-cs"/>
            </a:endParaRPr>
          </a:p>
          <a:p>
            <a:pPr algn="just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In </a:t>
            </a:r>
            <a:r>
              <a:rPr lang="it-IT" sz="2800" b="1" i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Francia</a:t>
            </a: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 ci sono circa 2000 sezioni europee con lingue veicolari               (inglese, tedesco, spagnolo, italiano)</a:t>
            </a:r>
          </a:p>
          <a:p>
            <a:pPr algn="just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it-IT" dirty="0">
              <a:solidFill>
                <a:srgbClr val="464262"/>
              </a:solidFill>
              <a:latin typeface="Century Gothic" pitchFamily="34" charset="0"/>
              <a:cs typeface="+mn-cs"/>
            </a:endParaRPr>
          </a:p>
          <a:p>
            <a:pPr algn="just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Classi europee in </a:t>
            </a:r>
            <a:r>
              <a:rPr lang="it-IT" sz="2800" b="1" i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Austria</a:t>
            </a: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, </a:t>
            </a:r>
            <a:r>
              <a:rPr lang="it-IT" sz="2800" b="1" i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Repubblica</a:t>
            </a: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 </a:t>
            </a:r>
            <a:r>
              <a:rPr lang="it-IT" sz="2800" b="1" i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Ceca</a:t>
            </a: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, </a:t>
            </a:r>
            <a:r>
              <a:rPr lang="it-IT" sz="2800" b="1" i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Finlandia</a:t>
            </a: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, </a:t>
            </a:r>
            <a:r>
              <a:rPr lang="it-IT" sz="2800" b="1" i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Estonia</a:t>
            </a: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.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it-IT" sz="2400" dirty="0">
              <a:solidFill>
                <a:schemeClr val="tx1">
                  <a:tint val="75000"/>
                </a:schemeClr>
              </a:solidFill>
              <a:latin typeface="Century Gothic" pitchFamily="34" charset="0"/>
              <a:cs typeface="+mn-cs"/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  <a:defRPr/>
            </a:pPr>
            <a:endParaRPr lang="it-IT" sz="2800" dirty="0">
              <a:solidFill>
                <a:schemeClr val="tx1">
                  <a:tint val="75000"/>
                </a:schemeClr>
              </a:solidFill>
              <a:latin typeface="Century Gothic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11267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1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In Italia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258888" y="1052513"/>
            <a:ext cx="7499350" cy="48244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150000"/>
              </a:lnSpc>
              <a:spcBef>
                <a:spcPct val="20000"/>
              </a:spcBef>
              <a:defRPr/>
            </a:pPr>
            <a:r>
              <a:rPr lang="it-IT" sz="20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In </a:t>
            </a:r>
            <a:r>
              <a:rPr lang="it-IT" sz="2000" b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Lombardia</a:t>
            </a:r>
            <a:r>
              <a:rPr lang="it-IT" sz="20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: progetto ALI (Apprendimento Linguistico Integrato) – CLIL,1999</a:t>
            </a:r>
          </a:p>
          <a:p>
            <a:pPr algn="just">
              <a:lnSpc>
                <a:spcPct val="150000"/>
              </a:lnSpc>
              <a:spcBef>
                <a:spcPct val="20000"/>
              </a:spcBef>
              <a:defRPr/>
            </a:pPr>
            <a:r>
              <a:rPr lang="it-IT" sz="20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In </a:t>
            </a:r>
            <a:r>
              <a:rPr lang="it-IT" sz="2000" b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Friuli Venezia Giulia</a:t>
            </a:r>
            <a:r>
              <a:rPr lang="it-IT" sz="20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: </a:t>
            </a:r>
            <a:r>
              <a:rPr lang="it-IT" sz="2000" dirty="0" err="1">
                <a:solidFill>
                  <a:srgbClr val="464262"/>
                </a:solidFill>
                <a:latin typeface="Century Gothic" pitchFamily="34" charset="0"/>
                <a:cs typeface="+mn-cs"/>
              </a:rPr>
              <a:t>Rete-CLIL</a:t>
            </a:r>
            <a:r>
              <a:rPr lang="it-IT" sz="20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, 2000</a:t>
            </a:r>
          </a:p>
          <a:p>
            <a:pPr algn="just">
              <a:lnSpc>
                <a:spcPct val="150000"/>
              </a:lnSpc>
              <a:spcBef>
                <a:spcPct val="20000"/>
              </a:spcBef>
              <a:defRPr/>
            </a:pPr>
            <a:r>
              <a:rPr lang="it-IT" sz="20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In </a:t>
            </a:r>
            <a:r>
              <a:rPr lang="it-IT" sz="2000" b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Veneto</a:t>
            </a:r>
            <a:r>
              <a:rPr lang="it-IT" sz="20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, l</a:t>
            </a:r>
            <a:r>
              <a:rPr lang="it-IT" sz="20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' Università di Venezia: “Apprendo in Lingua 2”, 2002</a:t>
            </a:r>
          </a:p>
          <a:p>
            <a:pPr algn="just">
              <a:lnSpc>
                <a:spcPct val="150000"/>
              </a:lnSpc>
              <a:spcBef>
                <a:spcPct val="20000"/>
              </a:spcBef>
              <a:defRPr/>
            </a:pPr>
            <a:r>
              <a:rPr lang="it-IT" sz="20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In </a:t>
            </a:r>
            <a:r>
              <a:rPr lang="it-IT" sz="2000" b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Piemonte:</a:t>
            </a:r>
            <a:r>
              <a:rPr lang="it-IT" sz="20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 “Lingua, cultura e scienze: apprendimento integrato di lingua e contenuti scientifici”, 2002</a:t>
            </a:r>
          </a:p>
          <a:p>
            <a:pPr algn="just">
              <a:lnSpc>
                <a:spcPct val="150000"/>
              </a:lnSpc>
              <a:spcBef>
                <a:spcPct val="20000"/>
              </a:spcBef>
              <a:defRPr/>
            </a:pPr>
            <a:r>
              <a:rPr lang="it-IT" sz="20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In </a:t>
            </a:r>
            <a:r>
              <a:rPr lang="it-IT" sz="2000" b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Trentino Alto Adige </a:t>
            </a:r>
            <a:r>
              <a:rPr lang="it-IT" sz="20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con l'IPRASE( Istituto Provinciale per la Ricerca e la Sperimentazione Educativa) e le università di Trento e Venezia (“</a:t>
            </a:r>
            <a:r>
              <a:rPr lang="it-IT" sz="2000" dirty="0" err="1">
                <a:solidFill>
                  <a:srgbClr val="464262"/>
                </a:solidFill>
                <a:latin typeface="Century Gothic" pitchFamily="34" charset="0"/>
                <a:cs typeface="+mn-cs"/>
              </a:rPr>
              <a:t>LI.VE-</a:t>
            </a:r>
            <a:r>
              <a:rPr lang="it-IT" sz="20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 Lingue veicolari: 2002)</a:t>
            </a:r>
          </a:p>
          <a:p>
            <a:pPr algn="just">
              <a:lnSpc>
                <a:spcPct val="150000"/>
              </a:lnSpc>
              <a:spcBef>
                <a:spcPct val="20000"/>
              </a:spcBef>
              <a:defRPr/>
            </a:pPr>
            <a:r>
              <a:rPr lang="it-IT" sz="20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In </a:t>
            </a:r>
            <a:r>
              <a:rPr lang="it-IT" sz="2000" b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Emilia </a:t>
            </a:r>
            <a:r>
              <a:rPr lang="it-IT" sz="2000" b="1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Romagna</a:t>
            </a:r>
            <a:r>
              <a:rPr lang="it-IT" sz="20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12291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5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Sostegno nazionale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042988" y="1557338"/>
            <a:ext cx="7921625" cy="45545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it-IT" sz="3200" b="1" dirty="0">
                <a:solidFill>
                  <a:schemeClr val="accent2"/>
                </a:solidFill>
                <a:latin typeface="+mn-lt"/>
                <a:cs typeface="+mn-cs"/>
              </a:rPr>
              <a:t>Legge autonomia</a:t>
            </a:r>
          </a:p>
          <a:p>
            <a:pPr algn="ct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it-IT" sz="3200" b="1" dirty="0">
                <a:solidFill>
                  <a:schemeClr val="accent2"/>
                </a:solidFill>
                <a:latin typeface="+mn-lt"/>
                <a:cs typeface="+mn-cs"/>
              </a:rPr>
              <a:t>Art.4, comma 3:</a:t>
            </a:r>
          </a:p>
          <a:p>
            <a:pPr algn="ctr">
              <a:spcBef>
                <a:spcPct val="20000"/>
              </a:spcBef>
              <a:buFont typeface="Wingdings" pitchFamily="2" charset="2"/>
              <a:buNone/>
              <a:defRPr/>
            </a:pPr>
            <a:endParaRPr lang="it-IT" sz="3200" b="1" dirty="0">
              <a:solidFill>
                <a:schemeClr val="accent2"/>
              </a:solidFill>
              <a:latin typeface="+mn-lt"/>
              <a:cs typeface="+mn-cs"/>
            </a:endParaRPr>
          </a:p>
          <a:p>
            <a:pPr algn="just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it-IT" sz="2100" b="1" dirty="0">
                <a:solidFill>
                  <a:schemeClr val="accent2"/>
                </a:solidFill>
                <a:latin typeface="+mn-lt"/>
                <a:cs typeface="+mn-cs"/>
              </a:rPr>
              <a:t>Nell’ambito dell’autonomia didattica  possono essere programmati, anche sulla base  degli interessi manifestati dagli alunni, percorsi formativi che coinvolgono più discipline e attività</a:t>
            </a:r>
            <a:r>
              <a:rPr lang="it-IT" sz="3200" b="1" dirty="0">
                <a:solidFill>
                  <a:schemeClr val="accent2"/>
                </a:solidFill>
                <a:latin typeface="+mn-lt"/>
                <a:cs typeface="+mn-cs"/>
              </a:rPr>
              <a:t>  nonché</a:t>
            </a:r>
            <a:r>
              <a:rPr lang="it-IT" sz="3200" b="1" u="sng" dirty="0">
                <a:solidFill>
                  <a:schemeClr val="accent2"/>
                </a:solidFill>
                <a:latin typeface="+mn-lt"/>
                <a:cs typeface="+mn-cs"/>
              </a:rPr>
              <a:t> insegnamenti  in lingua straniera  in attuazione di intese e accordi internazionali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13315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9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Cosa dovrebbe accadere?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042988" y="1196975"/>
            <a:ext cx="7921625" cy="45545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defRPr/>
            </a:pPr>
            <a:r>
              <a:rPr lang="it-IT" sz="2800" dirty="0">
                <a:solidFill>
                  <a:srgbClr val="464262"/>
                </a:solidFill>
                <a:latin typeface="Century Gothic" pitchFamily="34" charset="0"/>
                <a:cs typeface="+mn-cs"/>
              </a:rPr>
              <a:t>Per tutti i Licei e gli Istituti Tecnici, a partire dall'anno scolastico 2014/15 e cioè  all’ultimo anno é previsto l’insegnamento in lingua straniera di una disciplina non linguistica (CLIL), compresa nell’area delle attività e degli insegnamenti obbligatori per tutti gli studenti o nell’area degli insegnamenti attivabili dalle istituzioni scolastiche nei limiti del contingente di organico ad esse assegnato, tenuto conto delle richieste degli studenti e delle loro famiglie.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14339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3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Chi è il docente CLIL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900113" y="1341438"/>
            <a:ext cx="8001000" cy="38576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411163" indent="-342900" algn="ctr">
              <a:spcBef>
                <a:spcPct val="20000"/>
              </a:spcBef>
              <a:defRPr/>
            </a:pPr>
            <a:r>
              <a:rPr lang="it-IT" sz="3200" dirty="0">
                <a:solidFill>
                  <a:srgbClr val="333399"/>
                </a:solidFill>
                <a:latin typeface="Constantia"/>
                <a:cs typeface="+mn-cs"/>
              </a:rPr>
              <a:t>Insegnante di diverse discipline </a:t>
            </a:r>
          </a:p>
          <a:p>
            <a:pPr marL="411163" indent="-342900" algn="ctr">
              <a:spcBef>
                <a:spcPct val="20000"/>
              </a:spcBef>
              <a:defRPr/>
            </a:pPr>
            <a:r>
              <a:rPr lang="it-IT" sz="3200" dirty="0">
                <a:solidFill>
                  <a:srgbClr val="333399"/>
                </a:solidFill>
                <a:latin typeface="Constantia"/>
                <a:cs typeface="+mn-cs"/>
              </a:rPr>
              <a:t>non sempre linguistiche.</a:t>
            </a:r>
          </a:p>
          <a:p>
            <a:pPr marL="411163" indent="-342900" algn="just">
              <a:spcBef>
                <a:spcPct val="20000"/>
              </a:spcBef>
              <a:defRPr/>
            </a:pPr>
            <a:endParaRPr lang="it-IT" sz="3200" dirty="0">
              <a:solidFill>
                <a:srgbClr val="333399"/>
              </a:solidFill>
              <a:latin typeface="Constantia"/>
              <a:cs typeface="+mn-cs"/>
            </a:endParaRPr>
          </a:p>
          <a:p>
            <a:pPr marL="411163" indent="-342900" algn="just">
              <a:spcBef>
                <a:spcPct val="20000"/>
              </a:spcBef>
              <a:defRPr/>
            </a:pPr>
            <a:r>
              <a:rPr lang="it-IT" sz="3200" dirty="0">
                <a:solidFill>
                  <a:srgbClr val="333399"/>
                </a:solidFill>
                <a:latin typeface="Constantia"/>
                <a:cs typeface="+mn-cs"/>
              </a:rPr>
              <a:t>Un approccio ideale coinvolge sia l’insegnante di lingua che l’insegnante della materia che si </a:t>
            </a:r>
            <a:r>
              <a:rPr lang="it-IT" sz="3200" u="sng" dirty="0">
                <a:solidFill>
                  <a:srgbClr val="333399"/>
                </a:solidFill>
                <a:latin typeface="Constantia"/>
                <a:cs typeface="+mn-cs"/>
              </a:rPr>
              <a:t>impegnano reciprocamente</a:t>
            </a:r>
            <a:r>
              <a:rPr lang="it-IT" sz="3200" dirty="0">
                <a:solidFill>
                  <a:srgbClr val="333399"/>
                </a:solidFill>
                <a:latin typeface="Constantia"/>
                <a:cs typeface="+mn-cs"/>
              </a:rPr>
              <a:t> affinché vengano raggiunti gli obiettivi CLIL prefissati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15363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67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Chi è il docente CLIL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963613" y="579438"/>
            <a:ext cx="8001000" cy="38576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411163" indent="-342900" algn="ctr">
              <a:spcBef>
                <a:spcPct val="20000"/>
              </a:spcBef>
              <a:defRPr/>
            </a:pPr>
            <a:endParaRPr lang="it-IT" sz="3200" dirty="0">
              <a:solidFill>
                <a:srgbClr val="333399"/>
              </a:solidFill>
              <a:latin typeface="Constantia"/>
              <a:cs typeface="+mn-cs"/>
            </a:endParaRPr>
          </a:p>
          <a:p>
            <a:pPr marL="411163" indent="-342900">
              <a:spcBef>
                <a:spcPct val="20000"/>
              </a:spcBef>
              <a:defRPr/>
            </a:pPr>
            <a:r>
              <a:rPr lang="it-IT" sz="2000" u="sng" dirty="0">
                <a:solidFill>
                  <a:srgbClr val="333399"/>
                </a:solidFill>
                <a:latin typeface="Constantia"/>
                <a:cs typeface="+mn-cs"/>
              </a:rPr>
              <a:t>Insegnante di lingua</a:t>
            </a:r>
          </a:p>
          <a:p>
            <a:pPr marL="411163" indent="-342900">
              <a:spcBef>
                <a:spcPct val="20000"/>
              </a:spcBef>
              <a:defRPr/>
            </a:pPr>
            <a:r>
              <a:rPr lang="it-IT" sz="2000" dirty="0">
                <a:solidFill>
                  <a:srgbClr val="333399"/>
                </a:solidFill>
                <a:latin typeface="Constantia"/>
                <a:cs typeface="+mn-cs"/>
              </a:rPr>
              <a:t>Risorse linguistiche, consapevolezza della lingua, formazione, strategie per l’apprendimento d’una lingua, esperienza con diversi gruppi e livelli, approcci e materiali, esperienza all’estero </a:t>
            </a:r>
          </a:p>
          <a:p>
            <a:pPr marL="411163" indent="-342900">
              <a:spcBef>
                <a:spcPct val="20000"/>
              </a:spcBef>
              <a:defRPr/>
            </a:pPr>
            <a:endParaRPr lang="it-IT" sz="2000" dirty="0">
              <a:solidFill>
                <a:srgbClr val="333399"/>
              </a:solidFill>
              <a:latin typeface="Constantia"/>
              <a:cs typeface="+mn-cs"/>
            </a:endParaRPr>
          </a:p>
          <a:p>
            <a:pPr marL="411163" indent="-342900">
              <a:spcBef>
                <a:spcPct val="20000"/>
              </a:spcBef>
              <a:defRPr/>
            </a:pPr>
            <a:r>
              <a:rPr lang="it-IT" sz="2000" u="sng" dirty="0">
                <a:solidFill>
                  <a:srgbClr val="333399"/>
                </a:solidFill>
                <a:latin typeface="Constantia"/>
                <a:cs typeface="+mn-cs"/>
              </a:rPr>
              <a:t>Insegnante della disciplina</a:t>
            </a:r>
          </a:p>
          <a:p>
            <a:pPr marL="411163" indent="-342900">
              <a:spcBef>
                <a:spcPct val="20000"/>
              </a:spcBef>
              <a:defRPr/>
            </a:pPr>
            <a:r>
              <a:rPr lang="it-IT" sz="2000" dirty="0">
                <a:solidFill>
                  <a:srgbClr val="333399"/>
                </a:solidFill>
                <a:latin typeface="Constantia"/>
                <a:cs typeface="+mn-cs"/>
              </a:rPr>
              <a:t>Risorse disciplinari, consapevolezza della materia, formazione, strategie per l’apprendimento della disciplina, esperienza con diversi gruppi e livelli, approcci e materiali, esperienza di valutazione disciplinare</a:t>
            </a:r>
          </a:p>
          <a:p>
            <a:pPr marL="411163" indent="-342900">
              <a:spcBef>
                <a:spcPct val="20000"/>
              </a:spcBef>
              <a:defRPr/>
            </a:pPr>
            <a:endParaRPr lang="it-IT" sz="2000" dirty="0">
              <a:solidFill>
                <a:srgbClr val="333399"/>
              </a:solidFill>
              <a:latin typeface="Constantia"/>
              <a:cs typeface="+mn-cs"/>
            </a:endParaRPr>
          </a:p>
          <a:p>
            <a:pPr marL="411163" indent="-342900">
              <a:spcBef>
                <a:spcPct val="20000"/>
              </a:spcBef>
              <a:defRPr/>
            </a:pPr>
            <a:r>
              <a:rPr lang="it-IT" sz="2000" u="sng" dirty="0">
                <a:solidFill>
                  <a:srgbClr val="333399"/>
                </a:solidFill>
                <a:latin typeface="Constantia"/>
                <a:cs typeface="+mn-cs"/>
              </a:rPr>
              <a:t>Insegnante CLIL</a:t>
            </a:r>
          </a:p>
          <a:p>
            <a:pPr marL="411163" indent="-342900">
              <a:spcBef>
                <a:spcPct val="20000"/>
              </a:spcBef>
              <a:defRPr/>
            </a:pPr>
            <a:r>
              <a:rPr lang="it-IT" sz="2000" dirty="0">
                <a:solidFill>
                  <a:srgbClr val="333399"/>
                </a:solidFill>
                <a:latin typeface="Constantia"/>
                <a:cs typeface="+mn-cs"/>
              </a:rPr>
              <a:t>Sviluppa integralmente le abilità cognitive, d’apprendimento, di comunicazione e disciplinari, creando impalcature, offrendo un supporto ed adeguando livelli e materiali presentati in aula </a:t>
            </a:r>
          </a:p>
          <a:p>
            <a:pPr marL="411163" indent="-342900">
              <a:spcBef>
                <a:spcPct val="20000"/>
              </a:spcBef>
              <a:defRPr/>
            </a:pPr>
            <a:endParaRPr lang="it-IT" sz="2000" dirty="0">
              <a:solidFill>
                <a:srgbClr val="333399"/>
              </a:solidFill>
              <a:latin typeface="Constanti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16387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1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Problematiche didattiche (CLIL)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187450" y="1217613"/>
            <a:ext cx="7786688" cy="487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>
              <a:lnSpc>
                <a:spcPct val="90000"/>
              </a:lnSpc>
              <a:spcBef>
                <a:spcPct val="20000"/>
              </a:spcBef>
              <a:buFont typeface="+mj-lt"/>
              <a:buAutoNum type="alphaLcPeriod"/>
              <a:defRPr/>
            </a:pPr>
            <a:r>
              <a:rPr lang="it-IT" sz="2600" dirty="0">
                <a:solidFill>
                  <a:schemeClr val="accent2"/>
                </a:solidFill>
                <a:latin typeface="+mn-lt"/>
                <a:cs typeface="+mn-cs"/>
              </a:rPr>
              <a:t>Difficoltà organizzative (curricoli, insegnanti, ecc.)</a:t>
            </a:r>
          </a:p>
          <a:p>
            <a:pPr marL="514350" indent="-514350">
              <a:lnSpc>
                <a:spcPct val="90000"/>
              </a:lnSpc>
              <a:spcBef>
                <a:spcPct val="20000"/>
              </a:spcBef>
              <a:buFont typeface="+mj-lt"/>
              <a:buAutoNum type="alphaLcPeriod"/>
              <a:defRPr/>
            </a:pPr>
            <a:endParaRPr lang="it-IT" sz="2600" dirty="0">
              <a:solidFill>
                <a:schemeClr val="accent2"/>
              </a:solidFill>
              <a:latin typeface="+mn-lt"/>
              <a:cs typeface="+mn-cs"/>
            </a:endParaRPr>
          </a:p>
          <a:p>
            <a:pPr marL="514350" indent="-514350">
              <a:lnSpc>
                <a:spcPct val="90000"/>
              </a:lnSpc>
              <a:spcBef>
                <a:spcPct val="20000"/>
              </a:spcBef>
              <a:buFont typeface="+mj-lt"/>
              <a:buAutoNum type="alphaLcPeriod"/>
              <a:defRPr/>
            </a:pPr>
            <a:r>
              <a:rPr lang="it-IT" sz="2600" dirty="0">
                <a:solidFill>
                  <a:schemeClr val="accent2"/>
                </a:solidFill>
                <a:latin typeface="+mn-lt"/>
                <a:cs typeface="+mn-cs"/>
              </a:rPr>
              <a:t>Materiali didattici</a:t>
            </a:r>
          </a:p>
          <a:p>
            <a:pPr marL="514350" indent="-514350">
              <a:lnSpc>
                <a:spcPct val="90000"/>
              </a:lnSpc>
              <a:spcBef>
                <a:spcPct val="20000"/>
              </a:spcBef>
              <a:buFont typeface="+mj-lt"/>
              <a:buAutoNum type="alphaLcPeriod"/>
              <a:defRPr/>
            </a:pPr>
            <a:endParaRPr lang="it-IT" sz="2600" dirty="0">
              <a:solidFill>
                <a:schemeClr val="accent2"/>
              </a:solidFill>
              <a:latin typeface="+mn-lt"/>
              <a:cs typeface="+mn-cs"/>
            </a:endParaRPr>
          </a:p>
          <a:p>
            <a:pPr marL="514350" indent="-514350">
              <a:lnSpc>
                <a:spcPct val="90000"/>
              </a:lnSpc>
              <a:spcBef>
                <a:spcPct val="20000"/>
              </a:spcBef>
              <a:buFont typeface="+mj-lt"/>
              <a:buAutoNum type="alphaLcPeriod"/>
              <a:defRPr/>
            </a:pPr>
            <a:r>
              <a:rPr lang="it-IT" sz="2600" dirty="0">
                <a:solidFill>
                  <a:schemeClr val="accent2"/>
                </a:solidFill>
                <a:latin typeface="+mn-lt"/>
                <a:cs typeface="+mn-cs"/>
              </a:rPr>
              <a:t>Insegnamento frontale (scarso tempo-parola e conseguente  atteggiamento passivo dei discenti)</a:t>
            </a:r>
          </a:p>
          <a:p>
            <a:pPr marL="514350" indent="-514350">
              <a:lnSpc>
                <a:spcPct val="90000"/>
              </a:lnSpc>
              <a:spcBef>
                <a:spcPct val="20000"/>
              </a:spcBef>
              <a:buFont typeface="+mj-lt"/>
              <a:buAutoNum type="alphaLcPeriod"/>
              <a:defRPr/>
            </a:pPr>
            <a:endParaRPr lang="it-IT" sz="2600" dirty="0">
              <a:solidFill>
                <a:schemeClr val="accent2"/>
              </a:solidFill>
              <a:latin typeface="+mn-lt"/>
              <a:cs typeface="+mn-cs"/>
            </a:endParaRPr>
          </a:p>
          <a:p>
            <a:pPr marL="514350" indent="-514350">
              <a:lnSpc>
                <a:spcPct val="90000"/>
              </a:lnSpc>
              <a:spcBef>
                <a:spcPct val="20000"/>
              </a:spcBef>
              <a:buFont typeface="+mj-lt"/>
              <a:buAutoNum type="alphaLcPeriod"/>
              <a:defRPr/>
            </a:pPr>
            <a:r>
              <a:rPr lang="it-IT" sz="2600" dirty="0">
                <a:solidFill>
                  <a:schemeClr val="accent2"/>
                </a:solidFill>
                <a:latin typeface="+mn-lt"/>
                <a:cs typeface="+mn-cs"/>
              </a:rPr>
              <a:t>Poca attenzione per la metodologia</a:t>
            </a:r>
          </a:p>
          <a:p>
            <a:pPr marL="514350" indent="-514350">
              <a:lnSpc>
                <a:spcPct val="90000"/>
              </a:lnSpc>
              <a:spcBef>
                <a:spcPct val="20000"/>
              </a:spcBef>
              <a:buFont typeface="+mj-lt"/>
              <a:buAutoNum type="alphaLcPeriod"/>
              <a:defRPr/>
            </a:pPr>
            <a:endParaRPr lang="it-IT" sz="2600" dirty="0">
              <a:solidFill>
                <a:schemeClr val="accent2"/>
              </a:solidFill>
              <a:latin typeface="+mn-lt"/>
              <a:cs typeface="+mn-cs"/>
            </a:endParaRPr>
          </a:p>
          <a:p>
            <a:pPr marL="514350" indent="-514350">
              <a:lnSpc>
                <a:spcPct val="90000"/>
              </a:lnSpc>
              <a:spcBef>
                <a:spcPct val="20000"/>
              </a:spcBef>
              <a:buFont typeface="+mj-lt"/>
              <a:buAutoNum type="alphaLcPeriod"/>
              <a:defRPr/>
            </a:pPr>
            <a:r>
              <a:rPr lang="it-IT" sz="2600" dirty="0">
                <a:solidFill>
                  <a:schemeClr val="accent2"/>
                </a:solidFill>
                <a:latin typeface="+mn-lt"/>
                <a:cs typeface="+mn-cs"/>
              </a:rPr>
              <a:t>Constatazione che la semplice esposizione alla L2 non permette di raggiungere livelli d’eccellenza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it-IT" sz="2600" dirty="0">
              <a:solidFill>
                <a:schemeClr val="accent2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17411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5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Implicazioni derivanti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216025" y="1196975"/>
            <a:ext cx="7459663" cy="28797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  <a:defRPr/>
            </a:pPr>
            <a:r>
              <a:rPr lang="it-IT" sz="3200" b="1" kern="0" dirty="0">
                <a:solidFill>
                  <a:srgbClr val="333399"/>
                </a:solidFill>
                <a:latin typeface="Constantia"/>
                <a:cs typeface="+mn-cs"/>
              </a:rPr>
              <a:t>Introduzione di CLIL: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it-IT" sz="3200" kern="0" dirty="0">
                <a:solidFill>
                  <a:srgbClr val="333399"/>
                </a:solidFill>
                <a:latin typeface="Constantia"/>
                <a:cs typeface="+mn-cs"/>
              </a:rPr>
              <a:t>nuovo ambiente di apprendimento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it-IT" sz="3200" kern="0" dirty="0">
                <a:solidFill>
                  <a:srgbClr val="333399"/>
                </a:solidFill>
                <a:latin typeface="Constantia"/>
                <a:cs typeface="+mn-cs"/>
              </a:rPr>
              <a:t>nuova figura di docente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it-IT" sz="3200" kern="0" dirty="0">
                <a:solidFill>
                  <a:srgbClr val="333399"/>
                </a:solidFill>
                <a:latin typeface="Constantia"/>
                <a:cs typeface="+mn-cs"/>
              </a:rPr>
              <a:t>nuove figure professionali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it-IT" sz="3200" kern="0" dirty="0">
                <a:solidFill>
                  <a:srgbClr val="333399"/>
                </a:solidFill>
                <a:latin typeface="Constantia"/>
                <a:cs typeface="+mn-cs"/>
                <a:sym typeface="Wingdings 3" pitchFamily="18" charset="2"/>
              </a:rPr>
              <a:t>       FORMAZIONE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it-IT" sz="3200" kern="0" dirty="0">
                <a:solidFill>
                  <a:srgbClr val="333399"/>
                </a:solidFill>
                <a:latin typeface="Constantia"/>
                <a:cs typeface="+mn-cs"/>
                <a:sym typeface="Wingdings 3" pitchFamily="18" charset="2"/>
              </a:rPr>
              <a:t>	   RICERCA (didattica &amp; scientifica)</a:t>
            </a:r>
          </a:p>
          <a:p>
            <a:pPr marL="342900" indent="-342900">
              <a:spcBef>
                <a:spcPct val="20000"/>
              </a:spcBef>
              <a:buFont typeface="Wingdings" pitchFamily="2" charset="2"/>
              <a:buNone/>
              <a:defRPr/>
            </a:pPr>
            <a:endParaRPr lang="it-IT" sz="3200" kern="0" dirty="0">
              <a:solidFill>
                <a:srgbClr val="333399"/>
              </a:solidFill>
              <a:latin typeface="Constantia"/>
              <a:cs typeface="+mn-cs"/>
              <a:sym typeface="Wingdings 3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18435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39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La lezione CLIL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285875" y="1392238"/>
            <a:ext cx="7678738" cy="491648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Scaletta</a:t>
            </a:r>
            <a:r>
              <a:rPr lang="en-GB" sz="3200" kern="0" dirty="0">
                <a:solidFill>
                  <a:srgbClr val="333399"/>
                </a:solidFill>
                <a:latin typeface="Constantia"/>
                <a:cs typeface="+mn-cs"/>
              </a:rPr>
              <a:t> </a:t>
            </a: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della</a:t>
            </a:r>
            <a:r>
              <a:rPr lang="en-GB" sz="3200" kern="0" dirty="0">
                <a:solidFill>
                  <a:srgbClr val="333399"/>
                </a:solidFill>
                <a:latin typeface="Constantia"/>
                <a:cs typeface="+mn-cs"/>
              </a:rPr>
              <a:t> </a:t>
            </a: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lezione</a:t>
            </a:r>
            <a:endParaRPr lang="en-GB" sz="3200" kern="0" dirty="0">
              <a:solidFill>
                <a:srgbClr val="333399"/>
              </a:solidFill>
              <a:latin typeface="Constantia"/>
              <a:cs typeface="+mn-cs"/>
            </a:endParaRPr>
          </a:p>
          <a:p>
            <a:pPr marL="514350" indent="-514350">
              <a:spcBef>
                <a:spcPct val="20000"/>
              </a:spcBef>
              <a:buFont typeface="+mj-lt"/>
              <a:buAutoNum type="alphaLcParenR"/>
              <a:defRPr/>
            </a:pPr>
            <a:r>
              <a:rPr lang="en-GB" sz="3200" kern="0" dirty="0">
                <a:solidFill>
                  <a:srgbClr val="333399"/>
                </a:solidFill>
                <a:latin typeface="Constantia"/>
                <a:cs typeface="+mn-cs"/>
              </a:rPr>
              <a:t>INPUT </a:t>
            </a: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ridondante</a:t>
            </a:r>
            <a:endParaRPr lang="en-GB" sz="3200" kern="0" dirty="0">
              <a:solidFill>
                <a:srgbClr val="333399"/>
              </a:solidFill>
              <a:latin typeface="Constantia"/>
              <a:cs typeface="+mn-cs"/>
            </a:endParaRPr>
          </a:p>
          <a:p>
            <a:pPr marL="514350" indent="-514350">
              <a:spcBef>
                <a:spcPct val="20000"/>
              </a:spcBef>
              <a:buFont typeface="+mj-lt"/>
              <a:buAutoNum type="alphaLcParenR"/>
              <a:defRPr/>
            </a:pP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Marcatori</a:t>
            </a:r>
            <a:r>
              <a:rPr lang="en-GB" sz="3200" kern="0" dirty="0">
                <a:solidFill>
                  <a:srgbClr val="333399"/>
                </a:solidFill>
                <a:latin typeface="Constantia"/>
                <a:cs typeface="+mn-cs"/>
              </a:rPr>
              <a:t> </a:t>
            </a: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dell’ordine</a:t>
            </a:r>
            <a:r>
              <a:rPr lang="en-GB" sz="3200" kern="0" dirty="0">
                <a:solidFill>
                  <a:srgbClr val="333399"/>
                </a:solidFill>
                <a:latin typeface="Constantia"/>
                <a:cs typeface="+mn-cs"/>
              </a:rPr>
              <a:t> </a:t>
            </a: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logico</a:t>
            </a:r>
            <a:endParaRPr lang="en-GB" sz="3200" kern="0" dirty="0">
              <a:solidFill>
                <a:srgbClr val="333399"/>
              </a:solidFill>
              <a:latin typeface="Constantia"/>
              <a:cs typeface="+mn-cs"/>
            </a:endParaRPr>
          </a:p>
          <a:p>
            <a:pPr marL="514350" indent="-514350">
              <a:spcBef>
                <a:spcPct val="20000"/>
              </a:spcBef>
              <a:buFont typeface="+mj-lt"/>
              <a:buAutoNum type="alphaLcParenR"/>
              <a:defRPr/>
            </a:pP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Sequenze</a:t>
            </a:r>
            <a:r>
              <a:rPr lang="en-GB" sz="3200" kern="0" dirty="0">
                <a:solidFill>
                  <a:srgbClr val="333399"/>
                </a:solidFill>
                <a:latin typeface="Constantia"/>
                <a:cs typeface="+mn-cs"/>
              </a:rPr>
              <a:t> </a:t>
            </a: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frontali</a:t>
            </a:r>
            <a:r>
              <a:rPr lang="en-GB" sz="3200" kern="0" dirty="0">
                <a:solidFill>
                  <a:srgbClr val="333399"/>
                </a:solidFill>
                <a:latin typeface="Constantia"/>
                <a:cs typeface="+mn-cs"/>
              </a:rPr>
              <a:t> + </a:t>
            </a: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gruppi</a:t>
            </a:r>
            <a:r>
              <a:rPr lang="en-GB" sz="3200" kern="0" dirty="0">
                <a:solidFill>
                  <a:srgbClr val="333399"/>
                </a:solidFill>
                <a:latin typeface="Constantia"/>
                <a:cs typeface="+mn-cs"/>
              </a:rPr>
              <a:t> </a:t>
            </a:r>
          </a:p>
          <a:p>
            <a:pPr marL="514350" indent="-514350">
              <a:spcBef>
                <a:spcPct val="20000"/>
              </a:spcBef>
              <a:defRPr/>
            </a:pPr>
            <a:r>
              <a:rPr lang="en-GB" sz="2600" kern="0" dirty="0">
                <a:solidFill>
                  <a:srgbClr val="333399"/>
                </a:solidFill>
                <a:latin typeface="Constantia"/>
                <a:cs typeface="+mn-cs"/>
              </a:rPr>
              <a:t>	(pause per </a:t>
            </a:r>
            <a:r>
              <a:rPr lang="en-GB" sz="2600" kern="0" dirty="0" err="1">
                <a:solidFill>
                  <a:srgbClr val="333399"/>
                </a:solidFill>
                <a:latin typeface="Constantia"/>
                <a:cs typeface="+mn-cs"/>
              </a:rPr>
              <a:t>comprensione</a:t>
            </a:r>
            <a:r>
              <a:rPr lang="en-GB" sz="2600" kern="0" dirty="0">
                <a:solidFill>
                  <a:srgbClr val="333399"/>
                </a:solidFill>
                <a:latin typeface="Constantia"/>
                <a:cs typeface="+mn-cs"/>
              </a:rPr>
              <a:t> </a:t>
            </a:r>
            <a:r>
              <a:rPr lang="en-GB" sz="2600" kern="0" dirty="0" err="1">
                <a:solidFill>
                  <a:srgbClr val="333399"/>
                </a:solidFill>
                <a:latin typeface="Constantia"/>
                <a:cs typeface="+mn-cs"/>
              </a:rPr>
              <a:t>della</a:t>
            </a:r>
            <a:r>
              <a:rPr lang="en-GB" sz="2600" kern="0" dirty="0">
                <a:solidFill>
                  <a:srgbClr val="333399"/>
                </a:solidFill>
                <a:latin typeface="Constantia"/>
                <a:cs typeface="+mn-cs"/>
              </a:rPr>
              <a:t> lingua </a:t>
            </a:r>
            <a:r>
              <a:rPr lang="en-GB" sz="2600" kern="0" dirty="0" err="1">
                <a:solidFill>
                  <a:srgbClr val="333399"/>
                </a:solidFill>
                <a:latin typeface="Constantia"/>
                <a:cs typeface="+mn-cs"/>
              </a:rPr>
              <a:t>straniera</a:t>
            </a:r>
            <a:r>
              <a:rPr lang="en-GB" sz="2600" kern="0" dirty="0">
                <a:solidFill>
                  <a:srgbClr val="333399"/>
                </a:solidFill>
                <a:latin typeface="Constantia"/>
                <a:cs typeface="+mn-cs"/>
              </a:rPr>
              <a:t>)</a:t>
            </a:r>
          </a:p>
          <a:p>
            <a:pPr marL="514350" indent="-514350">
              <a:spcBef>
                <a:spcPct val="20000"/>
              </a:spcBef>
              <a:buFont typeface="+mj-lt"/>
              <a:buAutoNum type="alphaLcParenR"/>
              <a:defRPr/>
            </a:pP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Sintesi</a:t>
            </a:r>
            <a:r>
              <a:rPr lang="en-GB" sz="3200" kern="0" dirty="0">
                <a:solidFill>
                  <a:srgbClr val="333399"/>
                </a:solidFill>
                <a:latin typeface="Constantia"/>
                <a:cs typeface="+mn-cs"/>
              </a:rPr>
              <a:t> finale (per </a:t>
            </a: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lez</a:t>
            </a:r>
            <a:r>
              <a:rPr lang="en-GB" sz="3200" kern="0" dirty="0">
                <a:solidFill>
                  <a:srgbClr val="333399"/>
                </a:solidFill>
                <a:latin typeface="Constantia"/>
                <a:cs typeface="+mn-cs"/>
              </a:rPr>
              <a:t>. o </a:t>
            </a: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argomento</a:t>
            </a:r>
            <a:r>
              <a:rPr lang="en-GB" sz="3200" kern="0" dirty="0">
                <a:solidFill>
                  <a:srgbClr val="333399"/>
                </a:solidFill>
                <a:latin typeface="Constantia"/>
                <a:cs typeface="+mn-cs"/>
              </a:rPr>
              <a:t>)</a:t>
            </a:r>
          </a:p>
          <a:p>
            <a:pPr marL="514350" indent="-514350">
              <a:spcBef>
                <a:spcPct val="20000"/>
              </a:spcBef>
              <a:buFont typeface="+mj-lt"/>
              <a:buAutoNum type="alphaLcParenR"/>
              <a:defRPr/>
            </a:pP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Enfasi</a:t>
            </a:r>
            <a:r>
              <a:rPr lang="en-GB" sz="3200" kern="0" dirty="0">
                <a:solidFill>
                  <a:srgbClr val="333399"/>
                </a:solidFill>
                <a:latin typeface="Constantia"/>
                <a:cs typeface="+mn-cs"/>
              </a:rPr>
              <a:t> </a:t>
            </a: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sulla</a:t>
            </a:r>
            <a:r>
              <a:rPr lang="en-GB" sz="3200" kern="0" dirty="0">
                <a:solidFill>
                  <a:srgbClr val="333399"/>
                </a:solidFill>
                <a:latin typeface="Constantia"/>
                <a:cs typeface="+mn-cs"/>
              </a:rPr>
              <a:t> fluency + corr. </a:t>
            </a:r>
            <a:r>
              <a:rPr lang="en-GB" sz="3200" kern="0" dirty="0" err="1">
                <a:solidFill>
                  <a:srgbClr val="333399"/>
                </a:solidFill>
                <a:latin typeface="Constantia"/>
                <a:cs typeface="+mn-cs"/>
              </a:rPr>
              <a:t>Errori</a:t>
            </a:r>
            <a:r>
              <a:rPr lang="en-GB" sz="3200" kern="0" dirty="0">
                <a:solidFill>
                  <a:srgbClr val="333399"/>
                </a:solidFill>
                <a:latin typeface="Constantia"/>
                <a:cs typeface="+mn-cs"/>
              </a:rPr>
              <a:t> </a:t>
            </a:r>
            <a:endParaRPr lang="en-GB" sz="2600" kern="0" dirty="0">
              <a:solidFill>
                <a:srgbClr val="333399"/>
              </a:solidFill>
              <a:latin typeface="Constanti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19459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3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36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Contenuti contestualizzati e astratti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1104900" y="1435100"/>
            <a:ext cx="7859713" cy="437038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I contenuti contestualizzati risultano più semplici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	(legati al </a:t>
            </a:r>
            <a:r>
              <a:rPr lang="it-IT" sz="2600" b="1" i="1" kern="0" dirty="0">
                <a:solidFill>
                  <a:srgbClr val="333399"/>
                </a:solidFill>
                <a:latin typeface="Constantia"/>
                <a:cs typeface="+mn-cs"/>
              </a:rPr>
              <a:t>BICS </a:t>
            </a: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&gt; </a:t>
            </a:r>
            <a:r>
              <a:rPr lang="it-IT" sz="2600" kern="0" dirty="0" err="1">
                <a:solidFill>
                  <a:srgbClr val="333399"/>
                </a:solidFill>
                <a:latin typeface="Constantia"/>
                <a:cs typeface="+mn-cs"/>
              </a:rPr>
              <a:t>Bas</a:t>
            </a: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. </a:t>
            </a:r>
            <a:r>
              <a:rPr lang="it-IT" sz="2600" kern="0" dirty="0" err="1">
                <a:solidFill>
                  <a:srgbClr val="333399"/>
                </a:solidFill>
                <a:latin typeface="Constantia"/>
                <a:cs typeface="+mn-cs"/>
              </a:rPr>
              <a:t>Interp</a:t>
            </a: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. Com. </a:t>
            </a:r>
            <a:r>
              <a:rPr lang="it-IT" sz="2600" kern="0" dirty="0" err="1">
                <a:solidFill>
                  <a:srgbClr val="333399"/>
                </a:solidFill>
                <a:latin typeface="Constantia"/>
                <a:cs typeface="+mn-cs"/>
              </a:rPr>
              <a:t>Skills</a:t>
            </a: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)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I contenuti astratti sono più faticosi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defRPr/>
            </a:pP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	(legati al </a:t>
            </a:r>
            <a:r>
              <a:rPr lang="it-IT" sz="2600" b="1" i="1" kern="0" dirty="0">
                <a:solidFill>
                  <a:srgbClr val="333399"/>
                </a:solidFill>
                <a:latin typeface="Constantia"/>
                <a:cs typeface="+mn-cs"/>
              </a:rPr>
              <a:t>CALP </a:t>
            </a: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&gt; </a:t>
            </a:r>
            <a:r>
              <a:rPr lang="it-IT" sz="2600" kern="0" dirty="0" err="1">
                <a:solidFill>
                  <a:srgbClr val="333399"/>
                </a:solidFill>
                <a:latin typeface="Constantia"/>
                <a:cs typeface="+mn-cs"/>
              </a:rPr>
              <a:t>Cogn</a:t>
            </a: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. </a:t>
            </a:r>
            <a:r>
              <a:rPr lang="it-IT" sz="2600" kern="0" dirty="0" err="1">
                <a:solidFill>
                  <a:srgbClr val="333399"/>
                </a:solidFill>
                <a:latin typeface="Constantia"/>
                <a:cs typeface="+mn-cs"/>
              </a:rPr>
              <a:t>Acc</a:t>
            </a: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. </a:t>
            </a:r>
            <a:r>
              <a:rPr lang="it-IT" sz="2600" kern="0" dirty="0" err="1">
                <a:solidFill>
                  <a:srgbClr val="333399"/>
                </a:solidFill>
                <a:latin typeface="Constantia"/>
                <a:cs typeface="+mn-cs"/>
              </a:rPr>
              <a:t>Lang</a:t>
            </a: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. Prof.) 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Uso di: circonlocuzioni, diversi registri, elementi extralinguistici (gesti, mimica, immagini, ecc.)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Atteggiamento cooperativo, disponibile e comprensivo dell’insegnante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it-IT" sz="2600" kern="0" dirty="0">
              <a:solidFill>
                <a:srgbClr val="333399"/>
              </a:solidFill>
              <a:latin typeface="Constantia"/>
              <a:cs typeface="+mn-cs"/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it-IT" sz="2600" b="1" kern="0" dirty="0">
                <a:solidFill>
                  <a:srgbClr val="333399"/>
                </a:solidFill>
                <a:latin typeface="Constantia"/>
                <a:cs typeface="+mn-cs"/>
              </a:rPr>
              <a:t>importanza del clima d’apprendimento: 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it-IT" sz="2600" b="1" kern="0" dirty="0">
                <a:solidFill>
                  <a:srgbClr val="333399"/>
                </a:solidFill>
                <a:latin typeface="Constantia"/>
                <a:cs typeface="+mn-cs"/>
              </a:rPr>
              <a:t>sereno, rilassato, realistico, positivo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20483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7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Materiali didattici CLIL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069975" y="1506538"/>
            <a:ext cx="7894638" cy="437038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ts val="3200"/>
              </a:lnSpc>
              <a:spcBef>
                <a:spcPct val="20000"/>
              </a:spcBef>
              <a:defRPr/>
            </a:pPr>
            <a:r>
              <a:rPr lang="it-IT" sz="2400" kern="0" dirty="0">
                <a:solidFill>
                  <a:srgbClr val="333399"/>
                </a:solidFill>
                <a:latin typeface="Helvetica" pitchFamily="34" charset="0"/>
                <a:cs typeface="+mn-cs"/>
              </a:rPr>
              <a:t>I materiali devono essere:</a:t>
            </a:r>
          </a:p>
          <a:p>
            <a:pPr marL="457200" indent="-457200">
              <a:lnSpc>
                <a:spcPts val="3200"/>
              </a:lnSpc>
              <a:spcBef>
                <a:spcPct val="20000"/>
              </a:spcBef>
              <a:buFont typeface="+mj-lt"/>
              <a:buAutoNum type="alphaLcPeriod"/>
              <a:defRPr/>
            </a:pPr>
            <a:r>
              <a:rPr lang="it-IT" sz="2400" kern="0" dirty="0">
                <a:solidFill>
                  <a:srgbClr val="333399"/>
                </a:solidFill>
                <a:latin typeface="Helvetica" pitchFamily="34" charset="0"/>
                <a:cs typeface="+mn-cs"/>
              </a:rPr>
              <a:t>autentici e vicini alla vita reale</a:t>
            </a:r>
          </a:p>
          <a:p>
            <a:pPr marL="457200" indent="-457200">
              <a:lnSpc>
                <a:spcPts val="3200"/>
              </a:lnSpc>
              <a:spcBef>
                <a:spcPct val="20000"/>
              </a:spcBef>
              <a:buFont typeface="+mj-lt"/>
              <a:buAutoNum type="alphaLcPeriod"/>
              <a:defRPr/>
            </a:pPr>
            <a:r>
              <a:rPr lang="it-IT" sz="2400" kern="0" dirty="0">
                <a:solidFill>
                  <a:srgbClr val="333399"/>
                </a:solidFill>
                <a:latin typeface="Helvetica" pitchFamily="34" charset="0"/>
                <a:cs typeface="+mn-cs"/>
              </a:rPr>
              <a:t>presentare limitata ambiguità</a:t>
            </a:r>
          </a:p>
          <a:p>
            <a:pPr marL="457200" indent="-457200">
              <a:lnSpc>
                <a:spcPts val="3200"/>
              </a:lnSpc>
              <a:spcBef>
                <a:spcPct val="10000"/>
              </a:spcBef>
              <a:buFont typeface="+mj-lt"/>
              <a:buAutoNum type="alphaLcPeriod"/>
              <a:defRPr/>
            </a:pPr>
            <a:r>
              <a:rPr lang="it-IT" sz="2400" kern="0" dirty="0">
                <a:solidFill>
                  <a:srgbClr val="333399"/>
                </a:solidFill>
                <a:latin typeface="Helvetica" pitchFamily="34" charset="0"/>
                <a:cs typeface="+mn-cs"/>
              </a:rPr>
              <a:t>utilizzare un linguaggio base facilmente                                        trasferibile su altri domini</a:t>
            </a:r>
          </a:p>
          <a:p>
            <a:pPr marL="457200" indent="-457200">
              <a:lnSpc>
                <a:spcPts val="3200"/>
              </a:lnSpc>
              <a:spcBef>
                <a:spcPct val="10000"/>
              </a:spcBef>
              <a:buFont typeface="+mj-lt"/>
              <a:buAutoNum type="alphaLcPeriod"/>
              <a:defRPr/>
            </a:pPr>
            <a:r>
              <a:rPr lang="it-IT" sz="2400" kern="0" dirty="0">
                <a:solidFill>
                  <a:srgbClr val="333399"/>
                </a:solidFill>
                <a:latin typeface="Helvetica" pitchFamily="34" charset="0"/>
                <a:cs typeface="+mn-cs"/>
              </a:rPr>
              <a:t>utilizzare strutture alla portata dei discenti</a:t>
            </a:r>
          </a:p>
          <a:p>
            <a:pPr marL="457200" indent="-457200">
              <a:lnSpc>
                <a:spcPts val="3200"/>
              </a:lnSpc>
              <a:spcBef>
                <a:spcPct val="20000"/>
              </a:spcBef>
              <a:buFont typeface="+mj-lt"/>
              <a:buAutoNum type="alphaLcPeriod"/>
              <a:defRPr/>
            </a:pPr>
            <a:r>
              <a:rPr lang="it-IT" sz="2400" kern="0" dirty="0">
                <a:solidFill>
                  <a:srgbClr val="333399"/>
                </a:solidFill>
                <a:latin typeface="Helvetica" pitchFamily="34" charset="0"/>
                <a:cs typeface="+mn-cs"/>
              </a:rPr>
              <a:t>evitare l’uso eccessivo di linguaggi specifici</a:t>
            </a:r>
          </a:p>
          <a:p>
            <a:pPr marL="457200" indent="-457200">
              <a:lnSpc>
                <a:spcPts val="3200"/>
              </a:lnSpc>
              <a:spcBef>
                <a:spcPct val="20000"/>
              </a:spcBef>
              <a:buFont typeface="+mj-lt"/>
              <a:buAutoNum type="alphaLcPeriod"/>
              <a:defRPr/>
            </a:pPr>
            <a:r>
              <a:rPr lang="it-IT" sz="2400" kern="0" dirty="0">
                <a:solidFill>
                  <a:srgbClr val="333399"/>
                </a:solidFill>
                <a:latin typeface="Helvetica" pitchFamily="34" charset="0"/>
                <a:cs typeface="+mn-cs"/>
              </a:rPr>
              <a:t>fare largo uso di immagini e supporti visivi</a:t>
            </a:r>
          </a:p>
          <a:p>
            <a:pPr marL="457200" indent="-457200">
              <a:lnSpc>
                <a:spcPts val="3200"/>
              </a:lnSpc>
              <a:spcBef>
                <a:spcPct val="20000"/>
              </a:spcBef>
              <a:buFont typeface="+mj-lt"/>
              <a:buAutoNum type="alphaLcPeriod"/>
              <a:defRPr/>
            </a:pPr>
            <a:r>
              <a:rPr lang="it-IT" sz="2400" kern="0" dirty="0">
                <a:solidFill>
                  <a:srgbClr val="333399"/>
                </a:solidFill>
                <a:latin typeface="Helvetica" pitchFamily="34" charset="0"/>
                <a:cs typeface="+mn-cs"/>
              </a:rPr>
              <a:t>offrire ambiti lessicali, sintattici e contenutistici stimolanti, ma anche spunti di esercizio linguistico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21507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1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0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Valutazione</a:t>
            </a:r>
            <a:endParaRPr lang="it-IT" altLang="it-IT" sz="4400" b="1">
              <a:latin typeface="Helvetica" pitchFamily="34" charset="0"/>
              <a:ea typeface="Tahoma" pitchFamily="34" charset="0"/>
              <a:cs typeface="Times New Roman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331913" y="1196975"/>
            <a:ext cx="7354887" cy="42989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Verifica la </a:t>
            </a:r>
            <a:r>
              <a:rPr lang="it-IT" sz="2600" b="1" i="1" kern="0" dirty="0">
                <a:solidFill>
                  <a:srgbClr val="333399"/>
                </a:solidFill>
                <a:latin typeface="Constantia"/>
                <a:cs typeface="+mn-cs"/>
              </a:rPr>
              <a:t>qualità</a:t>
            </a: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 dell’apprendimento e dell’insegnamento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endParaRPr lang="it-IT" sz="2600" kern="0" dirty="0">
              <a:solidFill>
                <a:srgbClr val="333399"/>
              </a:solidFill>
              <a:latin typeface="Constantia"/>
              <a:cs typeface="+mn-cs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Si focalizza sia sugli aspetti </a:t>
            </a:r>
            <a:r>
              <a:rPr lang="it-IT" sz="2600" b="1" i="1" kern="0" dirty="0">
                <a:solidFill>
                  <a:srgbClr val="333399"/>
                </a:solidFill>
                <a:latin typeface="Constantia"/>
                <a:cs typeface="+mn-cs"/>
              </a:rPr>
              <a:t>contenutistici</a:t>
            </a: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, sia su quelli </a:t>
            </a:r>
            <a:r>
              <a:rPr lang="it-IT" sz="2600" b="1" i="1" kern="0" dirty="0">
                <a:solidFill>
                  <a:srgbClr val="333399"/>
                </a:solidFill>
                <a:latin typeface="Constantia"/>
                <a:cs typeface="+mn-cs"/>
              </a:rPr>
              <a:t>linguistici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endParaRPr lang="it-IT" sz="2600" kern="0" dirty="0">
              <a:solidFill>
                <a:srgbClr val="333399"/>
              </a:solidFill>
              <a:latin typeface="Constantia"/>
              <a:cs typeface="+mn-cs"/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it-IT" sz="2600" b="1" kern="0" dirty="0">
                <a:solidFill>
                  <a:srgbClr val="333399"/>
                </a:solidFill>
                <a:latin typeface="Constantia"/>
                <a:cs typeface="+mn-cs"/>
              </a:rPr>
              <a:t>Quali priorità? Cosa? 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it-IT" sz="2600" b="1" kern="0" dirty="0">
                <a:solidFill>
                  <a:srgbClr val="333399"/>
                </a:solidFill>
                <a:latin typeface="Constantia"/>
                <a:cs typeface="+mn-cs"/>
              </a:rPr>
              <a:t>Chi valuta? Come? Quando?</a:t>
            </a: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endParaRPr lang="it-IT" sz="2600" kern="0" dirty="0">
              <a:solidFill>
                <a:srgbClr val="333399"/>
              </a:solidFill>
              <a:latin typeface="Constantia"/>
              <a:cs typeface="+mn-cs"/>
            </a:endParaRPr>
          </a:p>
          <a:p>
            <a:pPr marL="1262063" indent="-1262063">
              <a:lnSpc>
                <a:spcPct val="80000"/>
              </a:lnSpc>
              <a:spcBef>
                <a:spcPct val="20000"/>
              </a:spcBef>
              <a:defRPr/>
            </a:pPr>
            <a:r>
              <a:rPr lang="it-IT" sz="2000" u="sng" kern="0" dirty="0">
                <a:solidFill>
                  <a:srgbClr val="333399"/>
                </a:solidFill>
                <a:latin typeface="Constantia"/>
                <a:cs typeface="+mn-cs"/>
              </a:rPr>
              <a:t>Problema</a:t>
            </a:r>
            <a:r>
              <a:rPr lang="it-IT" sz="2000" kern="0" dirty="0">
                <a:solidFill>
                  <a:srgbClr val="333399"/>
                </a:solidFill>
                <a:latin typeface="Constantia"/>
                <a:cs typeface="+mn-cs"/>
              </a:rPr>
              <a:t>: difficile trovare la giusta misura tra </a:t>
            </a:r>
          </a:p>
          <a:p>
            <a:pPr marL="1262063">
              <a:lnSpc>
                <a:spcPct val="80000"/>
              </a:lnSpc>
              <a:spcBef>
                <a:spcPct val="20000"/>
              </a:spcBef>
              <a:defRPr/>
            </a:pPr>
            <a:r>
              <a:rPr lang="it-IT" sz="2000" kern="0" dirty="0">
                <a:solidFill>
                  <a:srgbClr val="333399"/>
                </a:solidFill>
                <a:latin typeface="Constantia"/>
                <a:cs typeface="+mn-cs"/>
              </a:rPr>
              <a:t>2 discipline e 2 insegnanti </a:t>
            </a:r>
          </a:p>
          <a:p>
            <a:pPr marL="1262063">
              <a:lnSpc>
                <a:spcPct val="80000"/>
              </a:lnSpc>
              <a:spcBef>
                <a:spcPct val="20000"/>
              </a:spcBef>
              <a:defRPr/>
            </a:pPr>
            <a:r>
              <a:rPr lang="it-IT" sz="2000" kern="0" dirty="0">
                <a:solidFill>
                  <a:srgbClr val="333399"/>
                </a:solidFill>
                <a:latin typeface="Constantia"/>
                <a:cs typeface="+mn-cs"/>
              </a:rPr>
              <a:t>(50-50%?   60-40%?   70-30%?)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defRPr/>
            </a:pPr>
            <a:endParaRPr lang="it-IT" sz="2000" kern="0" dirty="0">
              <a:solidFill>
                <a:srgbClr val="333399"/>
              </a:solidFill>
              <a:latin typeface="Constantia"/>
              <a:cs typeface="+mn-cs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it-IT" sz="2600" kern="0" dirty="0">
                <a:solidFill>
                  <a:srgbClr val="333399"/>
                </a:solidFill>
                <a:latin typeface="Constantia"/>
                <a:cs typeface="+mn-cs"/>
              </a:rPr>
              <a:t>	</a:t>
            </a:r>
            <a:r>
              <a:rPr lang="it-IT" sz="2600" u="sng" kern="0" dirty="0">
                <a:solidFill>
                  <a:srgbClr val="333399"/>
                </a:solidFill>
                <a:latin typeface="Constantia"/>
                <a:cs typeface="+mn-cs"/>
              </a:rPr>
              <a:t>Necessità di condivisione e collaborazione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endParaRPr lang="it-IT" sz="2600" kern="0" dirty="0">
              <a:solidFill>
                <a:srgbClr val="333399"/>
              </a:solidFill>
              <a:latin typeface="Constanti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22531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35" name="CasellaDiTesto 13"/>
          <p:cNvSpPr txBox="1">
            <a:spLocks noChangeArrowheads="1"/>
          </p:cNvSpPr>
          <p:nvPr/>
        </p:nvSpPr>
        <p:spPr bwMode="auto">
          <a:xfrm>
            <a:off x="1042988" y="182563"/>
            <a:ext cx="802957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400">
                <a:latin typeface="Monotype Corsiva" pitchFamily="66" charset="0"/>
              </a:rPr>
              <a:t>Discipline insegnate </a:t>
            </a:r>
            <a:br>
              <a:rPr lang="it-IT" altLang="it-IT" sz="4400">
                <a:latin typeface="Monotype Corsiva" pitchFamily="66" charset="0"/>
              </a:rPr>
            </a:br>
            <a:r>
              <a:rPr lang="it-IT" altLang="it-IT" sz="4400">
                <a:latin typeface="Monotype Corsiva" pitchFamily="66" charset="0"/>
              </a:rPr>
              <a:t>attraverso progetti CLIL in Europa</a:t>
            </a:r>
            <a:endParaRPr lang="it-IT" altLang="it-IT" sz="4400" b="1">
              <a:latin typeface="Helvetica" pitchFamily="34" charset="0"/>
              <a:ea typeface="Tahoma" pitchFamily="34" charset="0"/>
              <a:cs typeface="Times New Roman" pitchFamily="18" charset="0"/>
            </a:endParaRPr>
          </a:p>
        </p:txBody>
      </p:sp>
      <p:grpSp>
        <p:nvGrpSpPr>
          <p:cNvPr id="22536" name="Diagram 2"/>
          <p:cNvGrpSpPr>
            <a:grpSpLocks noChangeAspect="1"/>
          </p:cNvGrpSpPr>
          <p:nvPr/>
        </p:nvGrpSpPr>
        <p:grpSpPr bwMode="auto">
          <a:xfrm>
            <a:off x="1403350" y="1341438"/>
            <a:ext cx="7294563" cy="5327650"/>
            <a:chOff x="1399" y="670"/>
            <a:chExt cx="2918" cy="2926"/>
          </a:xfrm>
        </p:grpSpPr>
        <p:sp>
          <p:nvSpPr>
            <p:cNvPr id="33" name="_s3076"/>
            <p:cNvSpPr>
              <a:spLocks noChangeArrowheads="1"/>
            </p:cNvSpPr>
            <p:nvPr/>
          </p:nvSpPr>
          <p:spPr bwMode="auto">
            <a:xfrm flipV="1">
              <a:off x="2627" y="933"/>
              <a:ext cx="462" cy="39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7200 w 21600"/>
                <a:gd name="T13" fmla="*/ 7182 h 21600"/>
                <a:gd name="T14" fmla="*/ 14400 w 21600"/>
                <a:gd name="T15" fmla="*/ 1441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108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808080">
                <a:alpha val="50195"/>
              </a:srgbClr>
            </a:solidFill>
            <a:ln w="57150" algn="in">
              <a:solidFill>
                <a:srgbClr val="808080"/>
              </a:solidFill>
              <a:miter lim="800000"/>
              <a:headEnd/>
              <a:tailEnd/>
            </a:ln>
          </p:spPr>
          <p:txBody>
            <a:bodyPr rot="10800000" wrap="none"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2400" b="1" kern="0">
                  <a:solidFill>
                    <a:sysClr val="windowText" lastClr="000000"/>
                  </a:solidFill>
                  <a:latin typeface="Monotype Corsiva" pitchFamily="66" charset="0"/>
                </a:rPr>
                <a:t>Arte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2400" b="1" kern="0">
                  <a:solidFill>
                    <a:sysClr val="windowText" lastClr="000000"/>
                  </a:solidFill>
                  <a:latin typeface="Monotype Corsiva" pitchFamily="66" charset="0"/>
                </a:rPr>
                <a:t>Musica </a:t>
              </a:r>
            </a:p>
          </p:txBody>
        </p:sp>
        <p:sp>
          <p:nvSpPr>
            <p:cNvPr id="34" name="_s3077"/>
            <p:cNvSpPr>
              <a:spLocks noChangeArrowheads="1"/>
            </p:cNvSpPr>
            <p:nvPr/>
          </p:nvSpPr>
          <p:spPr bwMode="auto">
            <a:xfrm flipV="1">
              <a:off x="2396" y="1333"/>
              <a:ext cx="924" cy="40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12 w 21600"/>
                <a:gd name="T13" fmla="*/ 4482 h 21600"/>
                <a:gd name="T14" fmla="*/ 17112 w 21600"/>
                <a:gd name="T15" fmla="*/ 1711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99CC00">
                <a:alpha val="50195"/>
              </a:srgbClr>
            </a:solidFill>
            <a:ln w="57150" algn="in">
              <a:solidFill>
                <a:srgbClr val="99CC00"/>
              </a:solidFill>
              <a:miter lim="800000"/>
              <a:headEnd/>
              <a:tailEnd/>
            </a:ln>
          </p:spPr>
          <p:txBody>
            <a:bodyPr rot="10800000" wrap="none"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2400" b="1" kern="0">
                  <a:solidFill>
                    <a:sysClr val="windowText" lastClr="000000"/>
                  </a:solidFill>
                  <a:latin typeface="Monotype Corsiva" pitchFamily="66" charset="0"/>
                </a:rPr>
                <a:t>Storia </a:t>
              </a:r>
            </a:p>
          </p:txBody>
        </p:sp>
        <p:sp>
          <p:nvSpPr>
            <p:cNvPr id="35" name="_s3078"/>
            <p:cNvSpPr>
              <a:spLocks noChangeArrowheads="1"/>
            </p:cNvSpPr>
            <p:nvPr/>
          </p:nvSpPr>
          <p:spPr bwMode="auto">
            <a:xfrm flipV="1">
              <a:off x="2165" y="1733"/>
              <a:ext cx="1386" cy="40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600 w 21600"/>
                <a:gd name="T13" fmla="*/ 3618 h 21600"/>
                <a:gd name="T14" fmla="*/ 18000 w 21600"/>
                <a:gd name="T15" fmla="*/ 1798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3600" y="21600"/>
                  </a:lnTo>
                  <a:lnTo>
                    <a:pt x="180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009999">
                <a:alpha val="50195"/>
              </a:srgbClr>
            </a:solidFill>
            <a:ln w="57150" algn="in">
              <a:solidFill>
                <a:srgbClr val="009999"/>
              </a:solidFill>
              <a:miter lim="800000"/>
              <a:headEnd/>
              <a:tailEnd/>
            </a:ln>
          </p:spPr>
          <p:txBody>
            <a:bodyPr rot="10800000" wrap="none"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2400" b="1" kern="0">
                  <a:solidFill>
                    <a:sysClr val="windowText" lastClr="000000"/>
                  </a:solidFill>
                  <a:latin typeface="Monotype Corsiva" pitchFamily="66" charset="0"/>
                </a:rPr>
                <a:t>Geografia </a:t>
              </a:r>
            </a:p>
          </p:txBody>
        </p:sp>
        <p:sp>
          <p:nvSpPr>
            <p:cNvPr id="36" name="_s3079"/>
            <p:cNvSpPr>
              <a:spLocks noChangeArrowheads="1"/>
            </p:cNvSpPr>
            <p:nvPr/>
          </p:nvSpPr>
          <p:spPr bwMode="auto">
            <a:xfrm flipV="1">
              <a:off x="1934" y="2133"/>
              <a:ext cx="1849" cy="40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144 w 21600"/>
                <a:gd name="T13" fmla="*/ 3132 h 21600"/>
                <a:gd name="T14" fmla="*/ 18456 w 21600"/>
                <a:gd name="T15" fmla="*/ 1846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700" y="21600"/>
                  </a:lnTo>
                  <a:lnTo>
                    <a:pt x="189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BBE0E3">
                <a:alpha val="50195"/>
              </a:srgbClr>
            </a:solidFill>
            <a:ln w="57150" algn="in">
              <a:solidFill>
                <a:srgbClr val="BBE0E3"/>
              </a:solidFill>
              <a:miter lim="800000"/>
              <a:headEnd/>
              <a:tailEnd/>
            </a:ln>
          </p:spPr>
          <p:txBody>
            <a:bodyPr rot="10800000" wrap="none"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2400" b="1" kern="0">
                  <a:solidFill>
                    <a:sysClr val="windowText" lastClr="000000"/>
                  </a:solidFill>
                  <a:latin typeface="Monotype Corsiva" pitchFamily="66" charset="0"/>
                </a:rPr>
                <a:t>Matematica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2400" b="1" kern="0">
                  <a:solidFill>
                    <a:sysClr val="windowText" lastClr="000000"/>
                  </a:solidFill>
                  <a:latin typeface="Monotype Corsiva" pitchFamily="66" charset="0"/>
                </a:rPr>
                <a:t>Informatica </a:t>
              </a:r>
            </a:p>
          </p:txBody>
        </p:sp>
        <p:sp>
          <p:nvSpPr>
            <p:cNvPr id="37" name="_s3080"/>
            <p:cNvSpPr>
              <a:spLocks noChangeArrowheads="1"/>
            </p:cNvSpPr>
            <p:nvPr/>
          </p:nvSpPr>
          <p:spPr bwMode="auto">
            <a:xfrm flipV="1">
              <a:off x="1703" y="2533"/>
              <a:ext cx="2310" cy="40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880 w 21600"/>
                <a:gd name="T13" fmla="*/ 2855 h 21600"/>
                <a:gd name="T14" fmla="*/ 18720 w 21600"/>
                <a:gd name="T15" fmla="*/ 1874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" y="21600"/>
                  </a:lnTo>
                  <a:lnTo>
                    <a:pt x="1944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333399">
                <a:alpha val="50195"/>
              </a:srgbClr>
            </a:solidFill>
            <a:ln w="57150" algn="in">
              <a:solidFill>
                <a:srgbClr val="333399"/>
              </a:solidFill>
              <a:miter lim="800000"/>
              <a:headEnd/>
              <a:tailEnd/>
            </a:ln>
          </p:spPr>
          <p:txBody>
            <a:bodyPr rot="10800000" wrap="none"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2400" b="1" kern="0">
                  <a:solidFill>
                    <a:sysClr val="windowText" lastClr="000000"/>
                  </a:solidFill>
                  <a:latin typeface="Monotype Corsiva" pitchFamily="66" charset="0"/>
                </a:rPr>
                <a:t>Scienze  (biologia, ecologia, chimica)</a:t>
              </a:r>
            </a:p>
          </p:txBody>
        </p:sp>
        <p:sp>
          <p:nvSpPr>
            <p:cNvPr id="38" name="_s3081"/>
            <p:cNvSpPr>
              <a:spLocks noChangeArrowheads="1"/>
            </p:cNvSpPr>
            <p:nvPr/>
          </p:nvSpPr>
          <p:spPr bwMode="auto">
            <a:xfrm flipV="1">
              <a:off x="1472" y="2934"/>
              <a:ext cx="2772" cy="398"/>
            </a:xfrm>
            <a:custGeom>
              <a:avLst/>
              <a:gdLst>
                <a:gd name="T0" fmla="*/ 1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704 w 21600"/>
                <a:gd name="T13" fmla="*/ 2700 h 21600"/>
                <a:gd name="T14" fmla="*/ 18904 w 21600"/>
                <a:gd name="T15" fmla="*/ 189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1800" y="21600"/>
                  </a:lnTo>
                  <a:lnTo>
                    <a:pt x="198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808080">
                <a:alpha val="50195"/>
              </a:srgbClr>
            </a:solidFill>
            <a:ln w="57150" algn="in">
              <a:solidFill>
                <a:srgbClr val="808080"/>
              </a:solidFill>
              <a:miter lim="800000"/>
              <a:headEnd/>
              <a:tailEnd/>
            </a:ln>
          </p:spPr>
          <p:txBody>
            <a:bodyPr rot="10800000" wrap="none"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2400" b="1" kern="0">
                  <a:solidFill>
                    <a:sysClr val="windowText" lastClr="000000"/>
                  </a:solidFill>
                  <a:latin typeface="Monotype Corsiva" pitchFamily="66" charset="0"/>
                </a:rPr>
                <a:t>Scienze umane (psicologia, filosofia, sociologia)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23555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9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4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Bibliografia CLIL</a:t>
            </a:r>
          </a:p>
        </p:txBody>
      </p:sp>
      <p:sp>
        <p:nvSpPr>
          <p:cNvPr id="23560" name="CasellaDiTesto 15"/>
          <p:cNvSpPr txBox="1">
            <a:spLocks noChangeArrowheads="1"/>
          </p:cNvSpPr>
          <p:nvPr/>
        </p:nvSpPr>
        <p:spPr bwMode="auto">
          <a:xfrm>
            <a:off x="1079500" y="1052513"/>
            <a:ext cx="795655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it-IT" altLang="it-IT" sz="1600"/>
              <a:t>Coonan C M, 2002, </a:t>
            </a:r>
            <a:r>
              <a:rPr lang="it-IT" altLang="it-IT" sz="1600" i="1"/>
              <a:t>La lingua straniera veicolare, </a:t>
            </a:r>
            <a:r>
              <a:rPr lang="it-IT" altLang="it-IT" sz="1600"/>
              <a:t>Torino, UTET Libreria</a:t>
            </a:r>
            <a:r>
              <a:rPr lang="it-IT" altLang="it-IT" sz="1600" i="1"/>
              <a:t>.</a:t>
            </a:r>
          </a:p>
          <a:p>
            <a:pPr eaLnBrk="1" hangingPunct="1"/>
            <a:endParaRPr lang="it-IT" altLang="it-IT" sz="1600" i="1"/>
          </a:p>
          <a:p>
            <a:pPr eaLnBrk="1" hangingPunct="1"/>
            <a:r>
              <a:rPr lang="en-US" altLang="it-IT" sz="1600"/>
              <a:t>Cummins J, 1984, “</a:t>
            </a:r>
            <a:r>
              <a:rPr lang="en-US" altLang="it-IT" sz="1600" i="1"/>
              <a:t>Wanted: A theoretical framework for relating language</a:t>
            </a:r>
          </a:p>
          <a:p>
            <a:pPr eaLnBrk="1" hangingPunct="1"/>
            <a:r>
              <a:rPr lang="en-US" altLang="it-IT" sz="1600" i="1"/>
              <a:t>proficiency to academic achievement among bilingual students</a:t>
            </a:r>
            <a:r>
              <a:rPr lang="en-US" altLang="it-IT" sz="1600"/>
              <a:t>”, </a:t>
            </a:r>
            <a:r>
              <a:rPr lang="it-IT" altLang="it-IT" sz="1600"/>
              <a:t>Clevedon, Multilingual Matters</a:t>
            </a:r>
          </a:p>
          <a:p>
            <a:pPr eaLnBrk="1" hangingPunct="1"/>
            <a:endParaRPr lang="it-IT" altLang="it-IT" sz="1600"/>
          </a:p>
          <a:p>
            <a:pPr eaLnBrk="1" hangingPunct="1"/>
            <a:r>
              <a:rPr lang="en-US" altLang="it-IT" sz="1600"/>
              <a:t>Deller S, </a:t>
            </a:r>
            <a:r>
              <a:rPr lang="it-IT" altLang="it-IT" sz="1600"/>
              <a:t>2007, </a:t>
            </a:r>
            <a:r>
              <a:rPr lang="en-US" altLang="it-IT" sz="1600" i="1"/>
              <a:t>Teaching Other Subjects Through English (CLIL) </a:t>
            </a:r>
          </a:p>
          <a:p>
            <a:pPr eaLnBrk="1" hangingPunct="1"/>
            <a:r>
              <a:rPr lang="it-IT" altLang="it-IT" sz="1600"/>
              <a:t>Oxford University Press</a:t>
            </a:r>
          </a:p>
          <a:p>
            <a:pPr eaLnBrk="1" hangingPunct="1"/>
            <a:endParaRPr lang="it-IT" altLang="it-IT" sz="1600"/>
          </a:p>
          <a:p>
            <a:pPr eaLnBrk="1" hangingPunct="1"/>
            <a:r>
              <a:rPr lang="en-US" altLang="it-IT" sz="1600"/>
              <a:t>MET M., “</a:t>
            </a:r>
            <a:r>
              <a:rPr lang="en-US" altLang="it-IT" sz="1600" i="1"/>
              <a:t>Learning Language through Content, Learning Content through Language</a:t>
            </a:r>
            <a:r>
              <a:rPr lang="en-US" altLang="it-IT" sz="1600"/>
              <a:t>”, in Journal of the American Council 1991, n. 24, 4.</a:t>
            </a:r>
          </a:p>
          <a:p>
            <a:pPr eaLnBrk="1" hangingPunct="1"/>
            <a:endParaRPr lang="it-IT" altLang="it-IT" sz="1600"/>
          </a:p>
          <a:p>
            <a:pPr eaLnBrk="1" hangingPunct="1"/>
            <a:r>
              <a:rPr lang="it-IT" altLang="it-IT" sz="1600"/>
              <a:t>Serragiotto G, 2003, </a:t>
            </a:r>
            <a:r>
              <a:rPr lang="it-IT" altLang="it-IT" sz="1600" i="1"/>
              <a:t>CLIL. Apprendere insieme una lingua e contenuti non</a:t>
            </a:r>
          </a:p>
          <a:p>
            <a:pPr eaLnBrk="1" hangingPunct="1"/>
            <a:r>
              <a:rPr lang="it-IT" altLang="it-IT" sz="1600" i="1"/>
              <a:t>linguistici, Perugia, Guerra-Soleil.</a:t>
            </a:r>
          </a:p>
          <a:p>
            <a:pPr eaLnBrk="1" hangingPunct="1"/>
            <a:r>
              <a:rPr lang="it-IT" altLang="it-IT" sz="1600"/>
              <a:t>Serragiotto G, 2004, (a cura di), </a:t>
            </a:r>
            <a:r>
              <a:rPr lang="it-IT" altLang="it-IT" sz="1600" i="1"/>
              <a:t>Le lingue straniere nella scuola: nuovi percorsi,</a:t>
            </a:r>
          </a:p>
          <a:p>
            <a:pPr eaLnBrk="1" hangingPunct="1"/>
            <a:r>
              <a:rPr lang="it-IT" altLang="it-IT" sz="1600" i="1"/>
              <a:t>nuovi ambienti, nuovi docenti, Torino, UTET Libreria.</a:t>
            </a:r>
          </a:p>
          <a:p>
            <a:pPr eaLnBrk="1" hangingPunct="1"/>
            <a:r>
              <a:rPr lang="it-IT" altLang="it-IT" sz="1600"/>
              <a:t>Serragiotto G, 2006, “La valutazione del prodotto CLIL”, in Ricci Garotti F,</a:t>
            </a:r>
          </a:p>
          <a:p>
            <a:pPr eaLnBrk="1" hangingPunct="1"/>
            <a:r>
              <a:rPr lang="it-IT" altLang="it-IT" sz="1600"/>
              <a:t>(a cura di), </a:t>
            </a:r>
            <a:r>
              <a:rPr lang="it-IT" altLang="it-IT" sz="1600" i="1"/>
              <a:t>Il futuro si chiama CLIL: una ricerca interregionale sull’insegnamento</a:t>
            </a:r>
          </a:p>
          <a:p>
            <a:pPr eaLnBrk="1" hangingPunct="1"/>
            <a:r>
              <a:rPr lang="it-IT" altLang="it-IT" sz="1600" i="1"/>
              <a:t>veicolare, Trento, IPRASE del Trentino.</a:t>
            </a:r>
          </a:p>
          <a:p>
            <a:pPr eaLnBrk="1" hangingPunct="1"/>
            <a:endParaRPr lang="it-IT" altLang="it-IT" sz="1600"/>
          </a:p>
          <a:p>
            <a:pPr eaLnBrk="1" hangingPunct="1"/>
            <a:r>
              <a:rPr lang="it-IT" altLang="it-IT" sz="1600">
                <a:hlinkClick r:id="rId3"/>
              </a:rPr>
              <a:t>http://www.youtube.com/watch?v=lBqetfxwh3U&amp;list=PL83FAAD3494B0AC4C</a:t>
            </a:r>
            <a:endParaRPr lang="it-IT" altLang="it-IT" sz="1600"/>
          </a:p>
          <a:p>
            <a:pPr eaLnBrk="1" hangingPunct="1"/>
            <a:endParaRPr lang="it-IT" altLang="it-IT" sz="1600"/>
          </a:p>
          <a:p>
            <a:pPr eaLnBrk="1" hangingPunct="1"/>
            <a:endParaRPr lang="en-US" altLang="it-IT" sz="1600" b="1"/>
          </a:p>
          <a:p>
            <a:pPr eaLnBrk="1" hangingPunct="1"/>
            <a:endParaRPr lang="en-US" altLang="it-IT" sz="1100" b="1"/>
          </a:p>
          <a:p>
            <a:pPr eaLnBrk="1" hangingPunct="1"/>
            <a:endParaRPr lang="it-IT" altLang="it-IT" sz="1100"/>
          </a:p>
          <a:p>
            <a:pPr eaLnBrk="1" hangingPunct="1"/>
            <a:endParaRPr lang="it-IT" altLang="it-IT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24579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3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4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Mini Project – </a:t>
            </a:r>
            <a:r>
              <a:rPr lang="it-IT" altLang="it-IT" sz="4400" b="1" i="1">
                <a:latin typeface="Helvetica" pitchFamily="34" charset="0"/>
                <a:ea typeface="Tahoma" pitchFamily="34" charset="0"/>
                <a:cs typeface="Times New Roman" pitchFamily="18" charset="0"/>
              </a:rPr>
              <a:t>slide TITLE</a:t>
            </a:r>
          </a:p>
        </p:txBody>
      </p:sp>
      <p:pic>
        <p:nvPicPr>
          <p:cNvPr id="24584" name="Picture 2" descr="https://d8kyhhndkm363.cloudfront.net/8/122139/THINK!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858963"/>
            <a:ext cx="6746875" cy="297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25603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7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4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Mini Project – </a:t>
            </a:r>
            <a:r>
              <a:rPr lang="it-IT" altLang="it-IT" sz="4400" b="1" i="1">
                <a:latin typeface="Helvetica" pitchFamily="34" charset="0"/>
                <a:ea typeface="Tahoma" pitchFamily="34" charset="0"/>
                <a:cs typeface="Times New Roman" pitchFamily="18" charset="0"/>
              </a:rPr>
              <a:t>slide SCHEME</a:t>
            </a:r>
          </a:p>
        </p:txBody>
      </p:sp>
      <p:pic>
        <p:nvPicPr>
          <p:cNvPr id="2560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052513"/>
            <a:ext cx="7191375" cy="534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26627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31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4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Mini Project – </a:t>
            </a:r>
            <a:r>
              <a:rPr lang="it-IT" altLang="it-IT" sz="4400" b="1" i="1">
                <a:latin typeface="Helvetica" pitchFamily="34" charset="0"/>
                <a:ea typeface="Tahoma" pitchFamily="34" charset="0"/>
                <a:cs typeface="Times New Roman" pitchFamily="18" charset="0"/>
              </a:rPr>
              <a:t>slide INTRO</a:t>
            </a:r>
          </a:p>
        </p:txBody>
      </p:sp>
      <p:pic>
        <p:nvPicPr>
          <p:cNvPr id="266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052513"/>
            <a:ext cx="7145338" cy="532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27651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5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4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Mini Project – </a:t>
            </a:r>
            <a:r>
              <a:rPr lang="it-IT" altLang="it-IT" sz="4400" b="1" i="1">
                <a:latin typeface="Helvetica" pitchFamily="34" charset="0"/>
                <a:ea typeface="Tahoma" pitchFamily="34" charset="0"/>
                <a:cs typeface="Times New Roman" pitchFamily="18" charset="0"/>
              </a:rPr>
              <a:t>slide Seq. N. 1</a:t>
            </a:r>
          </a:p>
        </p:txBody>
      </p:sp>
      <p:pic>
        <p:nvPicPr>
          <p:cNvPr id="2765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888" y="1098550"/>
            <a:ext cx="7091362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28675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9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4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Mini Project – </a:t>
            </a:r>
            <a:r>
              <a:rPr lang="it-IT" altLang="it-IT" sz="4400" b="1" i="1">
                <a:latin typeface="Helvetica" pitchFamily="34" charset="0"/>
                <a:ea typeface="Tahoma" pitchFamily="34" charset="0"/>
                <a:cs typeface="Times New Roman" pitchFamily="18" charset="0"/>
              </a:rPr>
              <a:t>slide Seq. N. 2</a:t>
            </a:r>
          </a:p>
        </p:txBody>
      </p:sp>
      <p:pic>
        <p:nvPicPr>
          <p:cNvPr id="2868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125538"/>
            <a:ext cx="7024687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0"/>
            <a:ext cx="971550" cy="6858000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 </a:t>
            </a:r>
          </a:p>
        </p:txBody>
      </p:sp>
      <p:pic>
        <p:nvPicPr>
          <p:cNvPr id="29699" name="Immagine 5" descr="leo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CasellaDiTesto 6"/>
          <p:cNvSpPr txBox="1">
            <a:spLocks noChangeArrowheads="1"/>
          </p:cNvSpPr>
          <p:nvPr/>
        </p:nvSpPr>
        <p:spPr bwMode="auto">
          <a:xfrm>
            <a:off x="1042988" y="6524625"/>
            <a:ext cx="8066087" cy="277813"/>
          </a:xfrm>
          <a:prstGeom prst="rect">
            <a:avLst/>
          </a:prstGeom>
          <a:solidFill>
            <a:srgbClr val="44E2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1200" b="1" i="1">
                <a:latin typeface="Bodoni MT" pitchFamily="18" charset="0"/>
              </a:rPr>
              <a:t>CLIL: una via d’uscita dalla didattica tradizionale                                                       by Prof. PABerardi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5496" y="1268760"/>
          <a:ext cx="878840" cy="3478530"/>
        </p:xfrm>
        <a:graphic>
          <a:graphicData uri="http://schemas.openxmlformats.org/drawingml/2006/table">
            <a:tbl>
              <a:tblPr/>
              <a:tblGrid>
                <a:gridCol w="878840"/>
              </a:tblGrid>
              <a:tr h="5099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I.I.S.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514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 Vinci - De Giorgio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LANCIANO</a:t>
                      </a:r>
                      <a:endParaRPr lang="it-IT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3" name="Connettore 1 12"/>
          <p:cNvCxnSpPr/>
          <p:nvPr/>
        </p:nvCxnSpPr>
        <p:spPr>
          <a:xfrm>
            <a:off x="1042988" y="908050"/>
            <a:ext cx="802957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3" name="CasellaDiTesto 13"/>
          <p:cNvSpPr txBox="1">
            <a:spLocks noChangeArrowheads="1"/>
          </p:cNvSpPr>
          <p:nvPr/>
        </p:nvSpPr>
        <p:spPr bwMode="auto">
          <a:xfrm>
            <a:off x="1042988" y="115888"/>
            <a:ext cx="80295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4400" b="1">
                <a:latin typeface="Helvetica" pitchFamily="34" charset="0"/>
                <a:ea typeface="Tahoma" pitchFamily="34" charset="0"/>
                <a:cs typeface="Times New Roman" pitchFamily="18" charset="0"/>
              </a:rPr>
              <a:t>Mini Project – </a:t>
            </a:r>
            <a:r>
              <a:rPr lang="it-IT" altLang="it-IT" sz="4400" b="1" i="1">
                <a:latin typeface="Helvetica" pitchFamily="34" charset="0"/>
                <a:ea typeface="Tahoma" pitchFamily="34" charset="0"/>
                <a:cs typeface="Times New Roman" pitchFamily="18" charset="0"/>
              </a:rPr>
              <a:t>slide Seq. N. 3</a:t>
            </a:r>
          </a:p>
        </p:txBody>
      </p:sp>
      <p:pic>
        <p:nvPicPr>
          <p:cNvPr id="297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"/>
          <a:stretch>
            <a:fillRect/>
          </a:stretch>
        </p:blipFill>
        <p:spPr bwMode="auto">
          <a:xfrm>
            <a:off x="1617663" y="1125538"/>
            <a:ext cx="6915150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1780</Words>
  <Application>Microsoft Office PowerPoint</Application>
  <PresentationFormat>Presentazione su schermo (4:3)</PresentationFormat>
  <Paragraphs>322</Paragraphs>
  <Slides>28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11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28</vt:i4>
      </vt:variant>
    </vt:vector>
  </HeadingPairs>
  <TitlesOfParts>
    <vt:vector size="40" baseType="lpstr">
      <vt:lpstr>Arial</vt:lpstr>
      <vt:lpstr>Calibri</vt:lpstr>
      <vt:lpstr>Bodoni MT</vt:lpstr>
      <vt:lpstr>Helvetica</vt:lpstr>
      <vt:lpstr>Tahoma</vt:lpstr>
      <vt:lpstr>Times New Roman</vt:lpstr>
      <vt:lpstr>Century Gothic</vt:lpstr>
      <vt:lpstr>Wingdings</vt:lpstr>
      <vt:lpstr>Constantia</vt:lpstr>
      <vt:lpstr>Wingdings 3</vt:lpstr>
      <vt:lpstr>Monotype Corsiva</vt:lpstr>
      <vt:lpstr>Tema di Office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PATRIZIO</dc:creator>
  <cp:lastModifiedBy>GIANNI</cp:lastModifiedBy>
  <cp:revision>60</cp:revision>
  <dcterms:created xsi:type="dcterms:W3CDTF">2013-09-06T15:17:56Z</dcterms:created>
  <dcterms:modified xsi:type="dcterms:W3CDTF">2014-01-17T19:35:43Z</dcterms:modified>
</cp:coreProperties>
</file>